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05_0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4"/>
    <p:sldMasterId id="2147483681" r:id="rId5"/>
  </p:sldMasterIdLst>
  <p:notesMasterIdLst>
    <p:notesMasterId r:id="rId36"/>
  </p:notesMasterIdLst>
  <p:sldIdLst>
    <p:sldId id="256" r:id="rId6"/>
    <p:sldId id="261" r:id="rId7"/>
    <p:sldId id="263" r:id="rId8"/>
    <p:sldId id="312" r:id="rId9"/>
    <p:sldId id="313" r:id="rId10"/>
    <p:sldId id="323" r:id="rId11"/>
    <p:sldId id="268" r:id="rId12"/>
    <p:sldId id="326" r:id="rId13"/>
    <p:sldId id="324" r:id="rId14"/>
    <p:sldId id="325" r:id="rId15"/>
    <p:sldId id="328" r:id="rId16"/>
    <p:sldId id="327" r:id="rId17"/>
    <p:sldId id="314" r:id="rId18"/>
    <p:sldId id="329" r:id="rId19"/>
    <p:sldId id="315" r:id="rId20"/>
    <p:sldId id="330" r:id="rId21"/>
    <p:sldId id="316" r:id="rId22"/>
    <p:sldId id="331" r:id="rId23"/>
    <p:sldId id="317" r:id="rId24"/>
    <p:sldId id="332" r:id="rId25"/>
    <p:sldId id="318" r:id="rId26"/>
    <p:sldId id="333" r:id="rId27"/>
    <p:sldId id="319" r:id="rId28"/>
    <p:sldId id="334" r:id="rId29"/>
    <p:sldId id="320" r:id="rId30"/>
    <p:sldId id="335" r:id="rId31"/>
    <p:sldId id="267" r:id="rId32"/>
    <p:sldId id="321" r:id="rId33"/>
    <p:sldId id="322" r:id="rId34"/>
    <p:sldId id="269" r:id="rId35"/>
  </p:sldIdLst>
  <p:sldSz cx="9144000" cy="5143500" type="screen16x9"/>
  <p:notesSz cx="6858000" cy="9144000"/>
  <p:embeddedFontLst>
    <p:embeddedFont>
      <p:font typeface="Quicksand" panose="020B0604020202020204" charset="0"/>
      <p:regular r:id="rId37"/>
      <p:bold r:id="rId38"/>
    </p:embeddedFont>
    <p:embeddedFont>
      <p:font typeface="Quicksand Medium" panose="020B0604020202020204" charset="0"/>
      <p:regular r:id="rId39"/>
      <p:bold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452A75-2651-5D5E-AC42-23C552A56F00}" name="Sailor, JohannaMarie" initials="SJ" userId="S::johanna.sailor@bhsu.edu::37e68a83-1934-4369-89c9-3fc1833eed98" providerId="AD"/>
  <p188:author id="{2FAE468B-7E8F-D893-B79F-080613033FAB}" name="Van Kley, Nicholas" initials="VN" userId="S::nicholas.vankley@bhsu.edu::136500eb-9b8c-4de8-9c95-2a166330ee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B1AA6F-A28D-93F3-D4DD-8C28F7DB8E94}" v="10" dt="2026-06-11T22:16:59.828"/>
    <p1510:client id="{0DD54D64-9FCE-C4ED-AA46-8B2C536705D2}" v="24" dt="2026-06-12T21:49:19.824"/>
    <p1510:client id="{949D2D29-75E2-ECB8-D72F-6DCDDF624A24}" v="8" dt="2026-06-11T19:52:23.776"/>
    <p1510:client id="{EDB261BD-7B00-7952-A0A0-9ABA5BA83A3D}" v="2" dt="2026-06-12T17:02:52.811"/>
  </p1510:revLst>
</p1510:revInfo>
</file>

<file path=ppt/tableStyles.xml><?xml version="1.0" encoding="utf-8"?>
<a:tblStyleLst xmlns:a="http://schemas.openxmlformats.org/drawingml/2006/main" def="{0FF5F249-95BA-4ABE-8AE5-0967F8272C05}">
  <a:tblStyle styleId="{0FF5F249-95BA-4ABE-8AE5-0967F8272C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3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2.fntdata"/><Relationship Id="rId46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lor, JohannaMarie" userId="37e68a83-1934-4369-89c9-3fc1833eed98" providerId="ADAL" clId="{E156606E-E02E-4062-B6D0-2B5AA2CFAEBF}"/>
    <pc:docChg chg="modSld sldOrd">
      <pc:chgData name="Sailor, JohannaMarie" userId="37e68a83-1934-4369-89c9-3fc1833eed98" providerId="ADAL" clId="{E156606E-E02E-4062-B6D0-2B5AA2CFAEBF}" dt="2026-06-11T13:40:56.838" v="3"/>
      <pc:docMkLst>
        <pc:docMk/>
      </pc:docMkLst>
      <pc:sldChg chg="ord">
        <pc:chgData name="Sailor, JohannaMarie" userId="37e68a83-1934-4369-89c9-3fc1833eed98" providerId="ADAL" clId="{E156606E-E02E-4062-B6D0-2B5AA2CFAEBF}" dt="2026-06-11T13:40:53.052" v="1"/>
        <pc:sldMkLst>
          <pc:docMk/>
          <pc:sldMk cId="0" sldId="263"/>
        </pc:sldMkLst>
      </pc:sldChg>
      <pc:sldChg chg="ord">
        <pc:chgData name="Sailor, JohannaMarie" userId="37e68a83-1934-4369-89c9-3fc1833eed98" providerId="ADAL" clId="{E156606E-E02E-4062-B6D0-2B5AA2CFAEBF}" dt="2026-06-11T13:40:56.838" v="3"/>
        <pc:sldMkLst>
          <pc:docMk/>
          <pc:sldMk cId="2307330842" sldId="323"/>
        </pc:sldMkLst>
      </pc:sldChg>
    </pc:docChg>
  </pc:docChgLst>
  <pc:docChgLst>
    <pc:chgData name="Sailor, JohannaMarie" userId="S::johanna.sailor@bhsu.edu::37e68a83-1934-4369-89c9-3fc1833eed98" providerId="AD" clId="Web-{0DD54D64-9FCE-C4ED-AA46-8B2C536705D2}"/>
    <pc:docChg chg="mod modSld">
      <pc:chgData name="Sailor, JohannaMarie" userId="S::johanna.sailor@bhsu.edu::37e68a83-1934-4369-89c9-3fc1833eed98" providerId="AD" clId="Web-{0DD54D64-9FCE-C4ED-AA46-8B2C536705D2}" dt="2026-06-12T21:49:19.824" v="19" actId="20577"/>
      <pc:docMkLst>
        <pc:docMk/>
      </pc:docMkLst>
      <pc:sldChg chg="modSp">
        <pc:chgData name="Sailor, JohannaMarie" userId="S::johanna.sailor@bhsu.edu::37e68a83-1934-4369-89c9-3fc1833eed98" providerId="AD" clId="Web-{0DD54D64-9FCE-C4ED-AA46-8B2C536705D2}" dt="2026-06-12T21:49:19.824" v="19" actId="20577"/>
        <pc:sldMkLst>
          <pc:docMk/>
          <pc:sldMk cId="0" sldId="263"/>
        </pc:sldMkLst>
        <pc:spChg chg="mod">
          <ac:chgData name="Sailor, JohannaMarie" userId="S::johanna.sailor@bhsu.edu::37e68a83-1934-4369-89c9-3fc1833eed98" providerId="AD" clId="Web-{0DD54D64-9FCE-C4ED-AA46-8B2C536705D2}" dt="2026-06-12T21:49:19.824" v="19" actId="20577"/>
          <ac:spMkLst>
            <pc:docMk/>
            <pc:sldMk cId="0" sldId="263"/>
            <ac:spMk id="264" creationId="{00000000-0000-0000-0000-000000000000}"/>
          </ac:spMkLst>
        </pc:spChg>
      </pc:sldChg>
    </pc:docChg>
  </pc:docChgLst>
  <pc:docChgLst>
    <pc:chgData clId="Web-{0DD54D64-9FCE-C4ED-AA46-8B2C536705D2}"/>
    <pc:docChg chg="modSld">
      <pc:chgData name="" userId="" providerId="" clId="Web-{0DD54D64-9FCE-C4ED-AA46-8B2C536705D2}" dt="2026-06-12T21:47:36.025" v="1" actId="20577"/>
      <pc:docMkLst>
        <pc:docMk/>
      </pc:docMkLst>
      <pc:sldChg chg="modSp">
        <pc:chgData name="" userId="" providerId="" clId="Web-{0DD54D64-9FCE-C4ED-AA46-8B2C536705D2}" dt="2026-06-12T21:47:36.025" v="1" actId="20577"/>
        <pc:sldMkLst>
          <pc:docMk/>
          <pc:sldMk cId="0" sldId="261"/>
        </pc:sldMkLst>
        <pc:spChg chg="mod">
          <ac:chgData name="" userId="" providerId="" clId="Web-{0DD54D64-9FCE-C4ED-AA46-8B2C536705D2}" dt="2026-06-12T21:47:36.025" v="1" actId="20577"/>
          <ac:spMkLst>
            <pc:docMk/>
            <pc:sldMk cId="0" sldId="261"/>
            <ac:spMk id="250" creationId="{00000000-0000-0000-0000-000000000000}"/>
          </ac:spMkLst>
        </pc:spChg>
      </pc:sldChg>
    </pc:docChg>
  </pc:docChgLst>
  <pc:docChgLst>
    <pc:chgData name="Daniel Satterfield" userId="S::dan_satty.co#ext#@yellowjacketsbhsu.onmicrosoft.com::5d6bd9fc-732e-44b9-a7d1-aad2dddec9d6" providerId="AD" clId="Web-{949D2D29-75E2-ECB8-D72F-6DCDDF624A24}"/>
    <pc:docChg chg="modSld">
      <pc:chgData name="Daniel Satterfield" userId="S::dan_satty.co#ext#@yellowjacketsbhsu.onmicrosoft.com::5d6bd9fc-732e-44b9-a7d1-aad2dddec9d6" providerId="AD" clId="Web-{949D2D29-75E2-ECB8-D72F-6DCDDF624A24}" dt="2026-06-11T19:52:23.776" v="4" actId="14100"/>
      <pc:docMkLst>
        <pc:docMk/>
      </pc:docMkLst>
      <pc:sldChg chg="modSp">
        <pc:chgData name="Daniel Satterfield" userId="S::dan_satty.co#ext#@yellowjacketsbhsu.onmicrosoft.com::5d6bd9fc-732e-44b9-a7d1-aad2dddec9d6" providerId="AD" clId="Web-{949D2D29-75E2-ECB8-D72F-6DCDDF624A24}" dt="2026-06-11T19:52:23.776" v="4" actId="14100"/>
        <pc:sldMkLst>
          <pc:docMk/>
          <pc:sldMk cId="3162022488" sldId="325"/>
        </pc:sldMkLst>
        <pc:spChg chg="mod">
          <ac:chgData name="Daniel Satterfield" userId="S::dan_satty.co#ext#@yellowjacketsbhsu.onmicrosoft.com::5d6bd9fc-732e-44b9-a7d1-aad2dddec9d6" providerId="AD" clId="Web-{949D2D29-75E2-ECB8-D72F-6DCDDF624A24}" dt="2026-06-11T19:52:23.776" v="4" actId="14100"/>
          <ac:spMkLst>
            <pc:docMk/>
            <pc:sldMk cId="3162022488" sldId="325"/>
            <ac:spMk id="4" creationId="{A794A4BF-9B93-B7A9-F42E-D7EDA9D39DB3}"/>
          </ac:spMkLst>
        </pc:spChg>
      </pc:sldChg>
    </pc:docChg>
  </pc:docChgLst>
  <pc:docChgLst>
    <pc:chgData name="Sailor, JohannaMarie" userId="S::johanna.sailor@bhsu.edu::37e68a83-1934-4369-89c9-3fc1833eed98" providerId="AD" clId="Web-{0BB1AA6F-A28D-93F3-D4DD-8C28F7DB8E94}"/>
    <pc:docChg chg="modSld">
      <pc:chgData name="Sailor, JohannaMarie" userId="S::johanna.sailor@bhsu.edu::37e68a83-1934-4369-89c9-3fc1833eed98" providerId="AD" clId="Web-{0BB1AA6F-A28D-93F3-D4DD-8C28F7DB8E94}" dt="2026-06-11T22:16:58.249" v="3" actId="20577"/>
      <pc:docMkLst>
        <pc:docMk/>
      </pc:docMkLst>
      <pc:sldChg chg="modSp">
        <pc:chgData name="Sailor, JohannaMarie" userId="S::johanna.sailor@bhsu.edu::37e68a83-1934-4369-89c9-3fc1833eed98" providerId="AD" clId="Web-{0BB1AA6F-A28D-93F3-D4DD-8C28F7DB8E94}" dt="2026-06-11T22:16:53.827" v="1" actId="20577"/>
        <pc:sldMkLst>
          <pc:docMk/>
          <pc:sldMk cId="2384176840" sldId="324"/>
        </pc:sldMkLst>
        <pc:spChg chg="mod">
          <ac:chgData name="Sailor, JohannaMarie" userId="S::johanna.sailor@bhsu.edu::37e68a83-1934-4369-89c9-3fc1833eed98" providerId="AD" clId="Web-{0BB1AA6F-A28D-93F3-D4DD-8C28F7DB8E94}" dt="2026-06-11T22:16:53.827" v="1" actId="20577"/>
          <ac:spMkLst>
            <pc:docMk/>
            <pc:sldMk cId="2384176840" sldId="324"/>
            <ac:spMk id="4" creationId="{2B69FD3A-D4A6-D0B6-6356-64424C0345D7}"/>
          </ac:spMkLst>
        </pc:spChg>
      </pc:sldChg>
      <pc:sldChg chg="modSp">
        <pc:chgData name="Sailor, JohannaMarie" userId="S::johanna.sailor@bhsu.edu::37e68a83-1934-4369-89c9-3fc1833eed98" providerId="AD" clId="Web-{0BB1AA6F-A28D-93F3-D4DD-8C28F7DB8E94}" dt="2026-06-11T22:16:58.249" v="3" actId="20577"/>
        <pc:sldMkLst>
          <pc:docMk/>
          <pc:sldMk cId="3162022488" sldId="325"/>
        </pc:sldMkLst>
        <pc:spChg chg="mod">
          <ac:chgData name="Sailor, JohannaMarie" userId="S::johanna.sailor@bhsu.edu::37e68a83-1934-4369-89c9-3fc1833eed98" providerId="AD" clId="Web-{0BB1AA6F-A28D-93F3-D4DD-8C28F7DB8E94}" dt="2026-06-11T22:16:58.249" v="3" actId="20577"/>
          <ac:spMkLst>
            <pc:docMk/>
            <pc:sldMk cId="3162022488" sldId="325"/>
            <ac:spMk id="4" creationId="{A794A4BF-9B93-B7A9-F42E-D7EDA9D39DB3}"/>
          </ac:spMkLst>
        </pc:spChg>
      </pc:sldChg>
    </pc:docChg>
  </pc:docChgLst>
  <pc:docChgLst>
    <pc:chgData name="Van Kley, Nicholas" userId="S::nicholas.vankley@bhsu.edu::136500eb-9b8c-4de8-9c95-2a166330ee69" providerId="AD" clId="Web-{EDB261BD-7B00-7952-A0A0-9ABA5BA83A3D}"/>
    <pc:docChg chg="mod">
      <pc:chgData name="Van Kley, Nicholas" userId="S::nicholas.vankley@bhsu.edu::136500eb-9b8c-4de8-9c95-2a166330ee69" providerId="AD" clId="Web-{EDB261BD-7B00-7952-A0A0-9ABA5BA83A3D}" dt="2026-06-12T17:02:52.811" v="0"/>
      <pc:docMkLst>
        <pc:docMk/>
      </pc:docMkLst>
    </pc:docChg>
  </pc:docChgLst>
</pc:chgInfo>
</file>

<file path=ppt/comments/modernComment_10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DFC3B48-0ED8-45B6-BB37-7C2312708A8B}" authorId="{2FAE468B-7E8F-D893-B79F-080613033FAB}" status="resolved" created="2026-06-12T17:02:52.811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1"/>
      <ac:spMk id="250" creationId="{00000000-0000-0000-0000-000000000000}"/>
    </ac:deMkLst>
    <p188:txBody>
      <a:bodyPr/>
      <a:lstStyle/>
      <a:p>
        <a:r>
          <a:rPr lang="en-US"/>
          <a:t>Typo on this slide - "remain loyalty" --&gt; remain loyal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6-12T21:47:43.072" authorId="{1B452A75-2651-5D5E-AC42-23C552A56F00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4072739ea5_1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14072739ea5_1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>
          <a:extLst>
            <a:ext uri="{FF2B5EF4-FFF2-40B4-BE49-F238E27FC236}">
              <a16:creationId xmlns:a16="http://schemas.microsoft.com/office/drawing/2014/main" id="{0722EDCB-54A1-6E73-A150-87C8494A3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4dda1946d_6_332:notes">
            <a:extLst>
              <a:ext uri="{FF2B5EF4-FFF2-40B4-BE49-F238E27FC236}">
                <a16:creationId xmlns:a16="http://schemas.microsoft.com/office/drawing/2014/main" id="{C918A5BF-B048-576F-AD88-7076B3FE0F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54dda1946d_6_332:notes">
            <a:extLst>
              <a:ext uri="{FF2B5EF4-FFF2-40B4-BE49-F238E27FC236}">
                <a16:creationId xmlns:a16="http://schemas.microsoft.com/office/drawing/2014/main" id="{834F4F21-0588-57B2-6E60-94F12FA816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6461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>
          <a:extLst>
            <a:ext uri="{FF2B5EF4-FFF2-40B4-BE49-F238E27FC236}">
              <a16:creationId xmlns:a16="http://schemas.microsoft.com/office/drawing/2014/main" id="{F2E3F483-5F75-4DD5-17BE-085C2A64E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54dda1946d_6_332:notes">
            <a:extLst>
              <a:ext uri="{FF2B5EF4-FFF2-40B4-BE49-F238E27FC236}">
                <a16:creationId xmlns:a16="http://schemas.microsoft.com/office/drawing/2014/main" id="{B633507C-B359-F99B-E832-1EBCC0DB5A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54dda1946d_6_332:notes">
            <a:extLst>
              <a:ext uri="{FF2B5EF4-FFF2-40B4-BE49-F238E27FC236}">
                <a16:creationId xmlns:a16="http://schemas.microsoft.com/office/drawing/2014/main" id="{F34E8C27-0025-FDDE-2DF3-787D442401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6842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185ACCF3-3135-CAF0-35BA-196DC1D5E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4DFCAA8F-6C31-2F3E-0B7D-6FCC7ED322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38269BEE-4434-D376-20F4-C440515265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8829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54122D4B-C0C9-63CC-96C2-33A9F9E8F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84133CFE-2472-081C-3BE9-522946F7B0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7125D511-FBA2-F2D0-B89D-01347DBD20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0643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53BE47EC-5EC7-EEEC-10EA-782C5555D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B4107F5C-DBEA-AE20-34E7-C6B451AFA7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40C85A4B-D576-A67C-1CA1-6BCB6D6530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6976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DC5074D7-5B9F-238B-1B28-3CDBB3C49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E806F95E-C2EC-2F7C-B8C4-C0082827E1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7A3DCE19-3597-E5B6-65DB-D28D546028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1894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507CF6AE-D24B-B8FE-A01D-A9408C63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AAFA32F0-D36B-B5CF-AB18-24962862B7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532270A6-565D-331A-ED91-EA36B5C184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4441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6E7A2F1F-0A80-16D0-1768-8C2435D74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40C266E9-78E4-2C73-ED67-C239D3004D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6DB4BEA8-502B-B46B-2C15-A36E934697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87746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BF75FA50-F379-B222-4127-36DB7678D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786790DB-358F-B7C7-6549-E0811EC7B7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856E65E9-1A0F-00EA-1058-B56435EBCC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9949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C16B4F65-251F-AB59-B1A6-B7A73288B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4398F3FC-14B7-8B11-8D5A-DF888D9637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690F830B-94D6-3DBB-4ED2-CF5D5938F1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6448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184AA1FF-36BC-F2EA-C0DE-B4F5FEBE7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612100FC-6843-8D5B-2BCF-A8E379DC6E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6F5DB1F8-C19D-56D8-525E-BB3001D339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50096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E649966A-98BB-95FF-A514-DE4545E46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92272CB0-AB79-8CE0-3CC4-25BFF4FD81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6B76ED0B-1A6F-A30E-B023-A18DF12099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9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E6C734F6-56F8-AAEE-B45D-E98C4D5FF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0EB566B2-8812-19D1-C48A-E04E83FCF6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571CC727-392D-C9FB-691A-00FFF68F31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0605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19079378-9332-2F31-EC6C-D19DBF6F5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ACFD655B-80EF-56A0-53CF-A4B466D048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DDC29EEC-6185-AA08-870D-90D9D9C423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27576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89CB3480-582D-C58A-BC9F-7AD003FF5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08BD296D-323C-848D-34A7-A197075295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8E686566-DF5A-5719-DAD6-4321E937F7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91947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1EE99D01-FF33-CC8F-4494-1FB11A948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C28D5C7B-CAE7-2D57-C376-C3871739E4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9A135D56-CB16-B18E-7053-6DDFEB35E6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88964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70F69CE2-33CA-89CD-BAE3-04D30B42B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20C7A9E5-9918-6BC0-0BED-D617EE7561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33A3073A-3CF1-93E9-C339-83B9391416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92375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5338AF45-1343-125E-E5C7-9BE74C2B2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245CF093-49BE-CF94-A979-5E2B6C75D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66A1C250-A6FB-838F-8C67-92C5BBCF79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04569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5283FEF9-D269-1BA0-BA51-8D1002BD1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3BBFFD7B-C1C2-D5F1-D461-3BB5620294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3A6E814A-C725-06B6-E3FB-5F6426807E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74980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73DFC3CA-4046-8099-629D-A98D267B9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353F0FA5-B080-8EF7-4459-81828CE7E2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27232220-8732-A87B-28F0-E29A78B37F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57173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>
          <a:extLst>
            <a:ext uri="{FF2B5EF4-FFF2-40B4-BE49-F238E27FC236}">
              <a16:creationId xmlns:a16="http://schemas.microsoft.com/office/drawing/2014/main" id="{8A2F7D72-5F57-B38F-59AC-2AAC8851D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54ff9c4cb4_3_5:notes">
            <a:extLst>
              <a:ext uri="{FF2B5EF4-FFF2-40B4-BE49-F238E27FC236}">
                <a16:creationId xmlns:a16="http://schemas.microsoft.com/office/drawing/2014/main" id="{01D5DA67-347A-CE98-E3D4-888734B61E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54ff9c4cb4_3_5:notes">
            <a:extLst>
              <a:ext uri="{FF2B5EF4-FFF2-40B4-BE49-F238E27FC236}">
                <a16:creationId xmlns:a16="http://schemas.microsoft.com/office/drawing/2014/main" id="{E7CA858D-EA05-CA90-537D-CCFDC8BB94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89258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54dda1946d_6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54dda1946d_6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55000"/>
          </a:blip>
          <a:srcRect t="719" b="719"/>
          <a:stretch/>
        </p:blipFill>
        <p:spPr>
          <a:xfrm>
            <a:off x="0" y="0"/>
            <a:ext cx="9144002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328875" y="1100300"/>
            <a:ext cx="4101900" cy="220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000" b="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328875" y="3637550"/>
            <a:ext cx="4101900" cy="44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>
            <a:spLocks noGrp="1"/>
          </p:cNvSpPr>
          <p:nvPr>
            <p:ph type="pic" idx="2"/>
          </p:nvPr>
        </p:nvSpPr>
        <p:spPr>
          <a:xfrm>
            <a:off x="713225" y="721350"/>
            <a:ext cx="3314400" cy="3700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5"/>
          <p:cNvPicPr preferRelativeResize="0"/>
          <p:nvPr/>
        </p:nvPicPr>
        <p:blipFill rotWithShape="1">
          <a:blip r:embed="rId2">
            <a:alphaModFix amt="55000"/>
          </a:blip>
          <a:srcRect t="778" b="787"/>
          <a:stretch/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4950073" y="2676025"/>
            <a:ext cx="2842500" cy="114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2"/>
          </p:nvPr>
        </p:nvSpPr>
        <p:spPr>
          <a:xfrm>
            <a:off x="1351421" y="2676025"/>
            <a:ext cx="2842500" cy="114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1351422" y="2193325"/>
            <a:ext cx="2842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4"/>
          </p:nvPr>
        </p:nvSpPr>
        <p:spPr>
          <a:xfrm>
            <a:off x="4950079" y="2193325"/>
            <a:ext cx="28425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isei HarunoUmi"/>
              <a:buNone/>
              <a:defRPr sz="2400" b="1"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8"/>
          <p:cNvPicPr preferRelativeResize="0"/>
          <p:nvPr/>
        </p:nvPicPr>
        <p:blipFill rotWithShape="1">
          <a:blip r:embed="rId2">
            <a:alphaModFix amt="55000"/>
          </a:blip>
          <a:srcRect t="778" b="787"/>
          <a:stretch/>
        </p:blipFill>
        <p:spPr>
          <a:xfrm flipH="1"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381675" y="1602125"/>
            <a:ext cx="4049100" cy="17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>
            <a:spLocks noGrp="1"/>
          </p:cNvSpPr>
          <p:nvPr>
            <p:ph type="pic" idx="2"/>
          </p:nvPr>
        </p:nvSpPr>
        <p:spPr>
          <a:xfrm>
            <a:off x="713225" y="623775"/>
            <a:ext cx="3173700" cy="389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>
            <a:spLocks noGrp="1"/>
          </p:cNvSpPr>
          <p:nvPr>
            <p:ph type="pic" idx="2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9" name="Google Shape;49;p10"/>
          <p:cNvSpPr txBox="1">
            <a:spLocks noGrp="1"/>
          </p:cNvSpPr>
          <p:nvPr>
            <p:ph type="title"/>
          </p:nvPr>
        </p:nvSpPr>
        <p:spPr>
          <a:xfrm>
            <a:off x="1023450" y="539500"/>
            <a:ext cx="7097100" cy="572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4"/>
          <p:cNvPicPr preferRelativeResize="0"/>
          <p:nvPr/>
        </p:nvPicPr>
        <p:blipFill rotWithShape="1">
          <a:blip r:embed="rId2">
            <a:alphaModFix amt="55000"/>
          </a:blip>
          <a:srcRect t="778" b="787"/>
          <a:stretch/>
        </p:blipFill>
        <p:spPr>
          <a:xfrm>
            <a:off x="-2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713241" y="3726600"/>
            <a:ext cx="4243800" cy="5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1"/>
          </p:nvPr>
        </p:nvSpPr>
        <p:spPr>
          <a:xfrm>
            <a:off x="713225" y="906000"/>
            <a:ext cx="4243800" cy="271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81" name="Google Shape;81;p14"/>
          <p:cNvSpPr>
            <a:spLocks noGrp="1"/>
          </p:cNvSpPr>
          <p:nvPr>
            <p:ph type="pic" idx="2"/>
          </p:nvPr>
        </p:nvSpPr>
        <p:spPr>
          <a:xfrm>
            <a:off x="5834275" y="778950"/>
            <a:ext cx="2596500" cy="3617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4"/>
          <p:cNvPicPr preferRelativeResize="0"/>
          <p:nvPr/>
        </p:nvPicPr>
        <p:blipFill rotWithShape="1">
          <a:blip r:embed="rId2">
            <a:alphaModFix amt="55000"/>
          </a:blip>
          <a:srcRect t="778" b="787"/>
          <a:stretch/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ubTitle" idx="1"/>
          </p:nvPr>
        </p:nvSpPr>
        <p:spPr>
          <a:xfrm>
            <a:off x="4746372" y="1867650"/>
            <a:ext cx="3439500" cy="19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subTitle" idx="2"/>
          </p:nvPr>
        </p:nvSpPr>
        <p:spPr>
          <a:xfrm>
            <a:off x="958128" y="1867650"/>
            <a:ext cx="3439500" cy="19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0"/>
          <p:cNvPicPr preferRelativeResize="0"/>
          <p:nvPr/>
        </p:nvPicPr>
        <p:blipFill rotWithShape="1">
          <a:blip r:embed="rId2">
            <a:alphaModFix amt="55000"/>
          </a:blip>
          <a:srcRect t="778" b="787"/>
          <a:stretch/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257225" cy="16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1"/>
          <p:cNvPicPr preferRelativeResize="0"/>
          <p:nvPr/>
        </p:nvPicPr>
        <p:blipFill rotWithShape="1">
          <a:blip r:embed="rId2">
            <a:alphaModFix amt="55000"/>
          </a:blip>
          <a:srcRect t="778" b="787"/>
          <a:stretch/>
        </p:blipFill>
        <p:spPr>
          <a:xfrm flipH="1"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>
            <a:spLocks noGrp="1"/>
          </p:cNvSpPr>
          <p:nvPr>
            <p:ph type="title"/>
          </p:nvPr>
        </p:nvSpPr>
        <p:spPr>
          <a:xfrm>
            <a:off x="723450" y="511025"/>
            <a:ext cx="76971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isei HarunoUmi"/>
              <a:buNone/>
              <a:defRPr sz="35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isei HarunoUmi"/>
              <a:buNone/>
              <a:defRPr sz="35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isei HarunoUmi"/>
              <a:buNone/>
              <a:defRPr sz="35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isei HarunoUmi"/>
              <a:buNone/>
              <a:defRPr sz="35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isei HarunoUmi"/>
              <a:buNone/>
              <a:defRPr sz="35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isei HarunoUmi"/>
              <a:buNone/>
              <a:defRPr sz="35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isei HarunoUmi"/>
              <a:buNone/>
              <a:defRPr sz="35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isei HarunoUmi"/>
              <a:buNone/>
              <a:defRPr sz="35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isei HarunoUmi"/>
              <a:buNone/>
              <a:defRPr sz="3500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●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○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■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●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○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■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●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○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Char char="■"/>
              <a:defRPr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4" r:id="rId3"/>
    <p:sldLayoutId id="2147483656" r:id="rId4"/>
    <p:sldLayoutId id="2147483658" r:id="rId5"/>
    <p:sldLayoutId id="2147483660" r:id="rId6"/>
    <p:sldLayoutId id="2147483670" r:id="rId7"/>
    <p:sldLayoutId id="2147483676" r:id="rId8"/>
    <p:sldLayoutId id="214748367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2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182" name="Google Shape;182;p32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5_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>
            <a:spLocks noGrp="1"/>
          </p:cNvSpPr>
          <p:nvPr>
            <p:ph type="ctrTitle"/>
          </p:nvPr>
        </p:nvSpPr>
        <p:spPr>
          <a:xfrm>
            <a:off x="4328875" y="618187"/>
            <a:ext cx="4101900" cy="26859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Liberty or Loyalty: What Will You Decide?</a:t>
            </a:r>
            <a:endParaRPr dirty="0"/>
          </a:p>
        </p:txBody>
      </p:sp>
      <p:cxnSp>
        <p:nvCxnSpPr>
          <p:cNvPr id="192" name="Google Shape;192;p35"/>
          <p:cNvCxnSpPr/>
          <p:nvPr/>
        </p:nvCxnSpPr>
        <p:spPr>
          <a:xfrm>
            <a:off x="4678950" y="3470825"/>
            <a:ext cx="3665400" cy="0"/>
          </a:xfrm>
          <a:prstGeom prst="straightConnector1">
            <a:avLst/>
          </a:prstGeom>
          <a:noFill/>
          <a:ln w="28575" cap="flat" cmpd="thickThin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3" name="Google Shape;193;p3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36747" t="13257" r="16014" b="17371"/>
          <a:stretch/>
        </p:blipFill>
        <p:spPr>
          <a:xfrm>
            <a:off x="713225" y="721350"/>
            <a:ext cx="3314550" cy="3700798"/>
          </a:xfrm>
          <a:prstGeom prst="rect">
            <a:avLst/>
          </a:prstGeom>
        </p:spPr>
      </p:pic>
      <p:pic>
        <p:nvPicPr>
          <p:cNvPr id="194" name="Google Shape;19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47950"/>
            <a:ext cx="3257550" cy="32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Liberty or Loyalty?</a:t>
            </a:r>
            <a:endParaRPr dirty="0"/>
          </a:p>
        </p:txBody>
      </p:sp>
      <p:sp>
        <p:nvSpPr>
          <p:cNvPr id="250" name="Google Shape;250;p40"/>
          <p:cNvSpPr txBox="1">
            <a:spLocks noGrp="1"/>
          </p:cNvSpPr>
          <p:nvPr>
            <p:ph type="subTitle" idx="1"/>
          </p:nvPr>
        </p:nvSpPr>
        <p:spPr>
          <a:xfrm>
            <a:off x="4746371" y="1436207"/>
            <a:ext cx="3927549" cy="30778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2000" dirty="0"/>
              <a:t>As new taxes and laws are implemented and escalating crises unfold, students will have to decide whether they </a:t>
            </a:r>
            <a:r>
              <a:rPr lang="en-US" sz="2000"/>
              <a:t>will remain loyal to </a:t>
            </a:r>
            <a:r>
              <a:rPr lang="en-US" sz="2000" dirty="0"/>
              <a:t>England or declare independence.</a:t>
            </a:r>
            <a:endParaRPr sz="2000" dirty="0"/>
          </a:p>
        </p:txBody>
      </p:sp>
      <p:sp>
        <p:nvSpPr>
          <p:cNvPr id="251" name="Google Shape;251;p40"/>
          <p:cNvSpPr txBox="1">
            <a:spLocks noGrp="1"/>
          </p:cNvSpPr>
          <p:nvPr>
            <p:ph type="subTitle" idx="2"/>
          </p:nvPr>
        </p:nvSpPr>
        <p:spPr>
          <a:xfrm>
            <a:off x="554298" y="1436207"/>
            <a:ext cx="3727928" cy="307783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2000" i="1" dirty="0"/>
              <a:t>Liberty or Loyalty </a:t>
            </a:r>
            <a:r>
              <a:rPr lang="en-US" sz="2000" dirty="0"/>
              <a:t>is a role-playing game in which students take on the position of members of the British North American colonies in the years 1763 to 1775. </a:t>
            </a:r>
            <a:endParaRPr sz="2000" dirty="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 are Liberty Points?</a:t>
            </a:r>
            <a:endParaRPr dirty="0"/>
          </a:p>
        </p:txBody>
      </p:sp>
      <p:sp>
        <p:nvSpPr>
          <p:cNvPr id="264" name="Google Shape;264;p42"/>
          <p:cNvSpPr txBox="1">
            <a:spLocks noGrp="1"/>
          </p:cNvSpPr>
          <p:nvPr>
            <p:ph type="subTitle" idx="1"/>
          </p:nvPr>
        </p:nvSpPr>
        <p:spPr>
          <a:xfrm>
            <a:off x="821814" y="1210614"/>
            <a:ext cx="7704000" cy="36640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Liberty Points </a:t>
            </a:r>
            <a:r>
              <a:rPr lang="en-US" sz="2400"/>
              <a:t>stand for</a:t>
            </a:r>
            <a:r>
              <a:rPr lang="en-US" sz="2400" dirty="0"/>
              <a:t> freedom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Each colony begins play with 5 Liberty Points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You earn or lose Liberty Points when you comply or resist the action of King George III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/>
              <a:t>When the final vote is taken to declare independence, the number of </a:t>
            </a:r>
            <a:r>
              <a:rPr lang="en-US" sz="2400" i="1" dirty="0"/>
              <a:t>Liberty Points</a:t>
            </a:r>
            <a:r>
              <a:rPr lang="en-US" sz="2400" dirty="0"/>
              <a:t> you </a:t>
            </a:r>
            <a:r>
              <a:rPr lang="en-US" sz="2400"/>
              <a:t>have will support you in deciding to declare liberty </a:t>
            </a:r>
            <a:r>
              <a:rPr lang="en-US" sz="2400" dirty="0"/>
              <a:t>or remain loyal</a:t>
            </a:r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>
          <a:extLst>
            <a:ext uri="{FF2B5EF4-FFF2-40B4-BE49-F238E27FC236}">
              <a16:creationId xmlns:a16="http://schemas.microsoft.com/office/drawing/2014/main" id="{A193D6B7-0391-CED8-AB29-E84D8FA16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2">
            <a:extLst>
              <a:ext uri="{FF2B5EF4-FFF2-40B4-BE49-F238E27FC236}">
                <a16:creationId xmlns:a16="http://schemas.microsoft.com/office/drawing/2014/main" id="{D8DE5821-9970-B0C8-1BA8-424C3ED356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8281" y="265555"/>
            <a:ext cx="4964520" cy="6307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Day 1: Liberty Points</a:t>
            </a:r>
            <a:endParaRPr dirty="0"/>
          </a:p>
        </p:txBody>
      </p:sp>
      <p:sp>
        <p:nvSpPr>
          <p:cNvPr id="264" name="Google Shape;264;p42">
            <a:extLst>
              <a:ext uri="{FF2B5EF4-FFF2-40B4-BE49-F238E27FC236}">
                <a16:creationId xmlns:a16="http://schemas.microsoft.com/office/drawing/2014/main" id="{6FD08FA9-C849-CD51-B51A-BAE40A14B8B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4113" y="1818768"/>
            <a:ext cx="2702447" cy="167529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dirty="0"/>
              <a:t>“You choose to stay loyal</a:t>
            </a:r>
          </a:p>
          <a:p>
            <a:pPr fontAlgn="base"/>
            <a:r>
              <a:rPr lang="en-US" dirty="0"/>
              <a:t>to the Crown and reject</a:t>
            </a:r>
          </a:p>
          <a:p>
            <a:pPr fontAlgn="base"/>
            <a:r>
              <a:rPr lang="en-US" dirty="0"/>
              <a:t>calls for rebellion.”</a:t>
            </a:r>
          </a:p>
          <a:p>
            <a:pPr fontAlgn="base"/>
            <a:endParaRPr lang="en-US" dirty="0"/>
          </a:p>
          <a:p>
            <a:pPr fontAlgn="base"/>
            <a:r>
              <a:rPr lang="en-US" b="1" dirty="0"/>
              <a:t>-1 Liberty Point 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FDC83FD-0A73-DE81-91D5-9C37DDA76ED8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891729" y="1259868"/>
            <a:ext cx="1607216" cy="558900"/>
          </a:xfrm>
        </p:spPr>
        <p:txBody>
          <a:bodyPr/>
          <a:lstStyle/>
          <a:p>
            <a:r>
              <a:rPr lang="en-US" b="1" dirty="0"/>
              <a:t>Comply</a:t>
            </a:r>
          </a:p>
        </p:txBody>
      </p:sp>
      <p:sp>
        <p:nvSpPr>
          <p:cNvPr id="6" name="Google Shape;264;p42">
            <a:extLst>
              <a:ext uri="{FF2B5EF4-FFF2-40B4-BE49-F238E27FC236}">
                <a16:creationId xmlns:a16="http://schemas.microsoft.com/office/drawing/2014/main" id="{528D49B5-F13E-2773-D8CD-BC47259372BE}"/>
              </a:ext>
            </a:extLst>
          </p:cNvPr>
          <p:cNvSpPr txBox="1">
            <a:spLocks/>
          </p:cNvSpPr>
          <p:nvPr/>
        </p:nvSpPr>
        <p:spPr>
          <a:xfrm>
            <a:off x="3765551" y="2172954"/>
            <a:ext cx="2413377" cy="2245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fontAlgn="base"/>
            <a:r>
              <a:rPr lang="en-US" dirty="0"/>
              <a:t>Roll 1-3</a:t>
            </a:r>
          </a:p>
          <a:p>
            <a:pPr fontAlgn="base"/>
            <a:r>
              <a:rPr lang="en-US" dirty="0"/>
              <a:t>“Your efforts at</a:t>
            </a:r>
          </a:p>
          <a:p>
            <a:pPr fontAlgn="base"/>
            <a:r>
              <a:rPr lang="en-US" dirty="0"/>
              <a:t>resistance upset fellow</a:t>
            </a:r>
          </a:p>
          <a:p>
            <a:pPr fontAlgn="base"/>
            <a:r>
              <a:rPr lang="en-US" dirty="0"/>
              <a:t>colonists who become</a:t>
            </a:r>
          </a:p>
          <a:p>
            <a:pPr fontAlgn="base"/>
            <a:r>
              <a:rPr lang="en-US" dirty="0"/>
              <a:t>stronger supporters of</a:t>
            </a:r>
          </a:p>
          <a:p>
            <a:pPr fontAlgn="base"/>
            <a:r>
              <a:rPr lang="en-US" dirty="0"/>
              <a:t>the Crown.” </a:t>
            </a:r>
          </a:p>
          <a:p>
            <a:pPr fontAlgn="base"/>
            <a:endParaRPr lang="en-US" b="1" dirty="0"/>
          </a:p>
          <a:p>
            <a:pPr fontAlgn="base"/>
            <a:r>
              <a:rPr lang="en-US" b="1" dirty="0"/>
              <a:t>-2 Liberty Points </a:t>
            </a: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93CA37EF-5743-D81C-9364-418413688A83}"/>
              </a:ext>
            </a:extLst>
          </p:cNvPr>
          <p:cNvSpPr txBox="1">
            <a:spLocks/>
          </p:cNvSpPr>
          <p:nvPr/>
        </p:nvSpPr>
        <p:spPr>
          <a:xfrm>
            <a:off x="4997004" y="1288906"/>
            <a:ext cx="2343955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r>
              <a:rPr lang="en-US" b="1" dirty="0"/>
              <a:t>Resist</a:t>
            </a:r>
          </a:p>
        </p:txBody>
      </p:sp>
      <p:sp>
        <p:nvSpPr>
          <p:cNvPr id="9" name="Google Shape;264;p42">
            <a:extLst>
              <a:ext uri="{FF2B5EF4-FFF2-40B4-BE49-F238E27FC236}">
                <a16:creationId xmlns:a16="http://schemas.microsoft.com/office/drawing/2014/main" id="{E87A4459-E119-9BD9-1D32-DB8A65FA2176}"/>
              </a:ext>
            </a:extLst>
          </p:cNvPr>
          <p:cNvSpPr txBox="1">
            <a:spLocks/>
          </p:cNvSpPr>
          <p:nvPr/>
        </p:nvSpPr>
        <p:spPr>
          <a:xfrm>
            <a:off x="5135163" y="1732130"/>
            <a:ext cx="2067638" cy="465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fontAlgn="base"/>
            <a:r>
              <a:rPr lang="en-US" dirty="0"/>
              <a:t>Roll the Dice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4BFA1D04-FB83-2353-924A-5DEFD46D7439}"/>
              </a:ext>
            </a:extLst>
          </p:cNvPr>
          <p:cNvSpPr txBox="1">
            <a:spLocks/>
          </p:cNvSpPr>
          <p:nvPr/>
        </p:nvSpPr>
        <p:spPr>
          <a:xfrm>
            <a:off x="6352302" y="2185295"/>
            <a:ext cx="2392475" cy="2245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fontAlgn="base"/>
            <a:r>
              <a:rPr lang="en-US" i="1" dirty="0"/>
              <a:t>Roll 4-6</a:t>
            </a:r>
          </a:p>
          <a:p>
            <a:pPr fontAlgn="base"/>
            <a:r>
              <a:rPr lang="en-US" i="1" dirty="0"/>
              <a:t>“Your efforts at</a:t>
            </a:r>
          </a:p>
          <a:p>
            <a:pPr fontAlgn="base"/>
            <a:r>
              <a:rPr lang="en-US" i="1" dirty="0"/>
              <a:t>resistance bring others</a:t>
            </a:r>
          </a:p>
          <a:p>
            <a:pPr fontAlgn="base"/>
            <a:r>
              <a:rPr lang="en-US" i="1" dirty="0"/>
              <a:t>to the cause.”</a:t>
            </a:r>
            <a:r>
              <a:rPr lang="en-US" dirty="0"/>
              <a:t> 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dirty="0"/>
              <a:t>+1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3334633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>
          <a:extLst>
            <a:ext uri="{FF2B5EF4-FFF2-40B4-BE49-F238E27FC236}">
              <a16:creationId xmlns:a16="http://schemas.microsoft.com/office/drawing/2014/main" id="{D709CC31-7955-81C1-E19E-47A463082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2">
            <a:extLst>
              <a:ext uri="{FF2B5EF4-FFF2-40B4-BE49-F238E27FC236}">
                <a16:creationId xmlns:a16="http://schemas.microsoft.com/office/drawing/2014/main" id="{DB34DACD-A698-4960-503C-D9514DE07F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38281" y="265555"/>
            <a:ext cx="4964520" cy="6307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Day 2: Liberty Points</a:t>
            </a:r>
            <a:endParaRPr dirty="0"/>
          </a:p>
        </p:txBody>
      </p:sp>
      <p:sp>
        <p:nvSpPr>
          <p:cNvPr id="264" name="Google Shape;264;p42">
            <a:extLst>
              <a:ext uri="{FF2B5EF4-FFF2-40B4-BE49-F238E27FC236}">
                <a16:creationId xmlns:a16="http://schemas.microsoft.com/office/drawing/2014/main" id="{FE9A28BE-1FF9-7D19-0388-E5B43057310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44113" y="1818768"/>
            <a:ext cx="2702447" cy="167529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dirty="0"/>
              <a:t>“You choose to stay loyal</a:t>
            </a:r>
          </a:p>
          <a:p>
            <a:pPr fontAlgn="base"/>
            <a:r>
              <a:rPr lang="en-US" dirty="0"/>
              <a:t>to the Crown and reject</a:t>
            </a:r>
          </a:p>
          <a:p>
            <a:pPr fontAlgn="base"/>
            <a:r>
              <a:rPr lang="en-US" dirty="0"/>
              <a:t>calls for rebellion.”</a:t>
            </a:r>
          </a:p>
          <a:p>
            <a:pPr fontAlgn="base"/>
            <a:endParaRPr lang="en-US" dirty="0"/>
          </a:p>
          <a:p>
            <a:pPr fontAlgn="base"/>
            <a:r>
              <a:rPr lang="en-US" b="1" dirty="0"/>
              <a:t>-2 Liberty Point 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B321A0D-44B4-379E-BE31-23FC3EB6930F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891729" y="1259868"/>
            <a:ext cx="1607216" cy="558900"/>
          </a:xfrm>
        </p:spPr>
        <p:txBody>
          <a:bodyPr/>
          <a:lstStyle/>
          <a:p>
            <a:r>
              <a:rPr lang="en-US" b="1" dirty="0"/>
              <a:t>Comply</a:t>
            </a:r>
          </a:p>
        </p:txBody>
      </p:sp>
      <p:sp>
        <p:nvSpPr>
          <p:cNvPr id="6" name="Google Shape;264;p42">
            <a:extLst>
              <a:ext uri="{FF2B5EF4-FFF2-40B4-BE49-F238E27FC236}">
                <a16:creationId xmlns:a16="http://schemas.microsoft.com/office/drawing/2014/main" id="{CCCF5F30-982D-DB01-5FD4-6B5FDEE88001}"/>
              </a:ext>
            </a:extLst>
          </p:cNvPr>
          <p:cNvSpPr txBox="1">
            <a:spLocks/>
          </p:cNvSpPr>
          <p:nvPr/>
        </p:nvSpPr>
        <p:spPr>
          <a:xfrm>
            <a:off x="3765551" y="2172954"/>
            <a:ext cx="2413377" cy="2245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fontAlgn="base"/>
            <a:r>
              <a:rPr lang="en-US" dirty="0"/>
              <a:t>Roll 1-3</a:t>
            </a:r>
          </a:p>
          <a:p>
            <a:pPr fontAlgn="base"/>
            <a:r>
              <a:rPr lang="en-US" dirty="0"/>
              <a:t>“Your efforts at</a:t>
            </a:r>
          </a:p>
          <a:p>
            <a:pPr fontAlgn="base"/>
            <a:r>
              <a:rPr lang="en-US" dirty="0"/>
              <a:t>resistance upset fellow</a:t>
            </a:r>
          </a:p>
          <a:p>
            <a:pPr fontAlgn="base"/>
            <a:r>
              <a:rPr lang="en-US" dirty="0"/>
              <a:t>colonists who become</a:t>
            </a:r>
          </a:p>
          <a:p>
            <a:pPr fontAlgn="base"/>
            <a:r>
              <a:rPr lang="en-US" dirty="0"/>
              <a:t>stronger supporters of</a:t>
            </a:r>
          </a:p>
          <a:p>
            <a:pPr fontAlgn="base"/>
            <a:r>
              <a:rPr lang="en-US" dirty="0"/>
              <a:t>the Crown.” </a:t>
            </a:r>
          </a:p>
          <a:p>
            <a:pPr fontAlgn="base"/>
            <a:endParaRPr lang="en-US" b="1" dirty="0"/>
          </a:p>
          <a:p>
            <a:pPr fontAlgn="base"/>
            <a:r>
              <a:rPr lang="en-US" b="1" dirty="0"/>
              <a:t>-3 Liberty Points </a:t>
            </a:r>
          </a:p>
        </p:txBody>
      </p:sp>
      <p:sp>
        <p:nvSpPr>
          <p:cNvPr id="7" name="Subtitle 4">
            <a:extLst>
              <a:ext uri="{FF2B5EF4-FFF2-40B4-BE49-F238E27FC236}">
                <a16:creationId xmlns:a16="http://schemas.microsoft.com/office/drawing/2014/main" id="{C24D1422-7354-FCD3-0A06-0338EBCB288C}"/>
              </a:ext>
            </a:extLst>
          </p:cNvPr>
          <p:cNvSpPr txBox="1">
            <a:spLocks/>
          </p:cNvSpPr>
          <p:nvPr/>
        </p:nvSpPr>
        <p:spPr>
          <a:xfrm>
            <a:off x="4997004" y="1288906"/>
            <a:ext cx="2343955" cy="5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r>
              <a:rPr lang="en-US" b="1" dirty="0"/>
              <a:t>Resist</a:t>
            </a:r>
          </a:p>
        </p:txBody>
      </p:sp>
      <p:sp>
        <p:nvSpPr>
          <p:cNvPr id="9" name="Google Shape;264;p42">
            <a:extLst>
              <a:ext uri="{FF2B5EF4-FFF2-40B4-BE49-F238E27FC236}">
                <a16:creationId xmlns:a16="http://schemas.microsoft.com/office/drawing/2014/main" id="{A86F14B9-7F8C-0539-B29A-EE09A6379D2B}"/>
              </a:ext>
            </a:extLst>
          </p:cNvPr>
          <p:cNvSpPr txBox="1">
            <a:spLocks/>
          </p:cNvSpPr>
          <p:nvPr/>
        </p:nvSpPr>
        <p:spPr>
          <a:xfrm>
            <a:off x="5135163" y="1732130"/>
            <a:ext cx="2067638" cy="465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fontAlgn="base"/>
            <a:r>
              <a:rPr lang="en-US" dirty="0"/>
              <a:t>Roll the Dice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5800B671-B755-4E24-310C-72220D3F9650}"/>
              </a:ext>
            </a:extLst>
          </p:cNvPr>
          <p:cNvSpPr txBox="1">
            <a:spLocks/>
          </p:cNvSpPr>
          <p:nvPr/>
        </p:nvSpPr>
        <p:spPr>
          <a:xfrm>
            <a:off x="6352302" y="2185295"/>
            <a:ext cx="2392475" cy="22454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fontAlgn="base"/>
            <a:r>
              <a:rPr lang="en-US" i="1" dirty="0"/>
              <a:t>Roll 4-6</a:t>
            </a:r>
          </a:p>
          <a:p>
            <a:pPr fontAlgn="base"/>
            <a:r>
              <a:rPr lang="en-US" i="1" dirty="0"/>
              <a:t>“Your efforts at</a:t>
            </a:r>
          </a:p>
          <a:p>
            <a:pPr fontAlgn="base"/>
            <a:r>
              <a:rPr lang="en-US" i="1" dirty="0"/>
              <a:t>resistance bring others</a:t>
            </a:r>
          </a:p>
          <a:p>
            <a:pPr fontAlgn="base"/>
            <a:r>
              <a:rPr lang="en-US" i="1" dirty="0"/>
              <a:t>to the cause.”</a:t>
            </a:r>
            <a:r>
              <a:rPr lang="en-US" dirty="0"/>
              <a:t> </a:t>
            </a:r>
          </a:p>
          <a:p>
            <a:pPr fontAlgn="base"/>
            <a:r>
              <a:rPr lang="en-US" dirty="0"/>
              <a:t> </a:t>
            </a:r>
          </a:p>
          <a:p>
            <a:pPr fontAlgn="base"/>
            <a:r>
              <a:rPr lang="en-US" b="1" dirty="0"/>
              <a:t>+2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4138427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F0DA-43C3-2E84-25FA-71A0B09AE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Play Expectations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2C258D1-AD62-419C-0433-A671029521EE}"/>
              </a:ext>
            </a:extLst>
          </p:cNvPr>
          <p:cNvSpPr>
            <a:spLocks noGrp="1"/>
          </p:cNvSpPr>
          <p:nvPr>
            <p:ph type="subTitle" idx="2"/>
          </p:nvPr>
        </p:nvSpPr>
        <p:spPr>
          <a:xfrm>
            <a:off x="998113" y="1262131"/>
            <a:ext cx="7366715" cy="3200400"/>
          </a:xfrm>
        </p:spPr>
        <p:txBody>
          <a:bodyPr/>
          <a:lstStyle/>
          <a:p>
            <a:pPr marL="0" indent="0"/>
            <a:r>
              <a:rPr lang="en-US" sz="2000" dirty="0"/>
              <a:t>You are now members of colonial groups. Each group represents a different colony. You must make decisions together as we move through the game. </a:t>
            </a:r>
          </a:p>
          <a:p>
            <a:pPr marL="0" indent="0"/>
            <a:endParaRPr lang="en-US" sz="2000" dirty="0"/>
          </a:p>
          <a:p>
            <a:pPr marL="0" indent="0"/>
            <a:r>
              <a:rPr lang="en-US" sz="2000" dirty="0"/>
              <a:t>Remember that:</a:t>
            </a:r>
          </a:p>
          <a:p>
            <a:pPr marL="365760" indent="0" fontAlgn="base">
              <a:buFont typeface="Arial" panose="020B0604020202020204" pitchFamily="34" charset="0"/>
              <a:buChar char="•"/>
            </a:pPr>
            <a:r>
              <a:rPr lang="en-US" sz="2000" dirty="0"/>
              <a:t>You are on the same team.</a:t>
            </a:r>
          </a:p>
          <a:p>
            <a:pPr marL="365760" indent="0" fontAlgn="base">
              <a:buFont typeface="Arial" panose="020B0604020202020204" pitchFamily="34" charset="0"/>
              <a:buChar char="•"/>
            </a:pPr>
            <a:r>
              <a:rPr lang="en-US" sz="2000" dirty="0"/>
              <a:t>Communicate with patience.</a:t>
            </a:r>
          </a:p>
          <a:p>
            <a:pPr marL="365760" indent="0" fontAlgn="base">
              <a:buFont typeface="Arial" panose="020B0604020202020204" pitchFamily="34" charset="0"/>
              <a:buChar char="•"/>
            </a:pPr>
            <a:r>
              <a:rPr lang="en-US" sz="2000" dirty="0"/>
              <a:t>Everyone in the group deserves a chance to speak.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330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/>
          <p:cNvSpPr txBox="1">
            <a:spLocks noGrp="1"/>
          </p:cNvSpPr>
          <p:nvPr>
            <p:ph type="subTitle" idx="1"/>
          </p:nvPr>
        </p:nvSpPr>
        <p:spPr>
          <a:xfrm>
            <a:off x="319838" y="1405830"/>
            <a:ext cx="3775643" cy="32452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fontAlgn="base"/>
            <a:r>
              <a:rPr lang="en-US" sz="2000" dirty="0"/>
              <a:t>Colonists wanting to settle west of the Appalachian Mountains can no longer negotiate with Native Americans themselves</a:t>
            </a:r>
          </a:p>
          <a:p>
            <a:pPr fontAlgn="base"/>
            <a:r>
              <a:rPr lang="en-US" sz="2000" dirty="0"/>
              <a:t>Only the colonial assemblies can enter into land purchases with Native Americans</a:t>
            </a:r>
          </a:p>
        </p:txBody>
      </p:sp>
      <p:sp>
        <p:nvSpPr>
          <p:cNvPr id="351" name="Google Shape;351;p47"/>
          <p:cNvSpPr txBox="1">
            <a:spLocks noGrp="1"/>
          </p:cNvSpPr>
          <p:nvPr>
            <p:ph type="title"/>
          </p:nvPr>
        </p:nvSpPr>
        <p:spPr>
          <a:xfrm>
            <a:off x="4932609" y="1280980"/>
            <a:ext cx="3947586" cy="33105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sz="2000" dirty="0">
                <a:latin typeface="Quicksand Medium" panose="020B0604020202020204" charset="0"/>
              </a:rPr>
              <a:t>-Large landowner who want to increase property holdings</a:t>
            </a:r>
            <a:br>
              <a:rPr lang="en-US" sz="2000" dirty="0">
                <a:latin typeface="Quicksand Medium" panose="020B0604020202020204" charset="0"/>
              </a:rPr>
            </a:br>
            <a:r>
              <a:rPr lang="en-US" sz="2000" dirty="0">
                <a:latin typeface="Quicksand Medium" panose="020B0604020202020204" charset="0"/>
              </a:rPr>
              <a:t>-Small farmers who want bigger farms west of Appalachians</a:t>
            </a:r>
            <a:br>
              <a:rPr lang="en-US" sz="2000" dirty="0">
                <a:latin typeface="Quicksand Medium" panose="020B0604020202020204" charset="0"/>
              </a:rPr>
            </a:br>
            <a:r>
              <a:rPr lang="en-US" sz="2000" dirty="0">
                <a:latin typeface="Quicksand Medium" panose="020B0604020202020204" charset="0"/>
              </a:rPr>
              <a:t>-Veterans who expected land in the west as a reward for their service</a:t>
            </a:r>
            <a:br>
              <a:rPr lang="en-US" sz="2000" dirty="0">
                <a:latin typeface="Quicksand Medium" panose="020B0604020202020204" charset="0"/>
              </a:rPr>
            </a:br>
            <a:r>
              <a:rPr lang="en-US" sz="2000" dirty="0">
                <a:latin typeface="Quicksand Medium" panose="020B0604020202020204" charset="0"/>
              </a:rPr>
              <a:t>-Merchants who supply pioneers and farmers </a:t>
            </a:r>
            <a:br>
              <a:rPr lang="en-US" sz="2000" dirty="0"/>
            </a:br>
            <a:endParaRPr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D8CB5C-CF97-E0B5-DD4D-5C218089AE11}"/>
              </a:ext>
            </a:extLst>
          </p:cNvPr>
          <p:cNvSpPr txBox="1"/>
          <p:nvPr/>
        </p:nvSpPr>
        <p:spPr>
          <a:xfrm>
            <a:off x="571500" y="279400"/>
            <a:ext cx="4756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Proclamation of 1763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E92710-D826-A135-4F2C-A24A218AC405}"/>
              </a:ext>
            </a:extLst>
          </p:cNvPr>
          <p:cNvSpPr txBox="1"/>
          <p:nvPr/>
        </p:nvSpPr>
        <p:spPr>
          <a:xfrm>
            <a:off x="319838" y="1000098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What This Law Does: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C3E74C-39CD-998F-42AE-5EC09AC21658}"/>
              </a:ext>
            </a:extLst>
          </p:cNvPr>
          <p:cNvSpPr txBox="1"/>
          <p:nvPr/>
        </p:nvSpPr>
        <p:spPr>
          <a:xfrm>
            <a:off x="4572000" y="1000097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Who It Affects: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BEAB9D-35CB-130F-39F1-CDCBE6A0D8CA}"/>
              </a:ext>
            </a:extLst>
          </p:cNvPr>
          <p:cNvSpPr txBox="1"/>
          <p:nvPr/>
        </p:nvSpPr>
        <p:spPr>
          <a:xfrm>
            <a:off x="7898953" y="244190"/>
            <a:ext cx="151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1 Card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184D8B93-6907-F28B-7C48-FBB723556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2E9FF5-624F-6362-8484-A5EDB2787A56}"/>
              </a:ext>
            </a:extLst>
          </p:cNvPr>
          <p:cNvSpPr txBox="1"/>
          <p:nvPr/>
        </p:nvSpPr>
        <p:spPr>
          <a:xfrm>
            <a:off x="571499" y="279400"/>
            <a:ext cx="64346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Proclamation of 1763: Consequences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B568DB-DDD6-A756-A07B-BA806624087B}"/>
              </a:ext>
            </a:extLst>
          </p:cNvPr>
          <p:cNvSpPr txBox="1"/>
          <p:nvPr/>
        </p:nvSpPr>
        <p:spPr>
          <a:xfrm>
            <a:off x="7898953" y="244190"/>
            <a:ext cx="1511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1 Card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A9679887-C0E3-4213-7B5E-38DCE723A8D7}"/>
              </a:ext>
            </a:extLst>
          </p:cNvPr>
          <p:cNvSpPr txBox="1">
            <a:spLocks/>
          </p:cNvSpPr>
          <p:nvPr/>
        </p:nvSpPr>
        <p:spPr>
          <a:xfrm>
            <a:off x="339681" y="2431785"/>
            <a:ext cx="3205906" cy="1590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algn="ctr" fontAlgn="base">
              <a:lnSpc>
                <a:spcPct val="100000"/>
              </a:lnSpc>
            </a:pPr>
            <a:r>
              <a:rPr lang="en-US" sz="1800" dirty="0"/>
              <a:t>“You choose to stay loyal to the Crown and reject calls for rebellion.” </a:t>
            </a:r>
          </a:p>
          <a:p>
            <a:pPr marL="0" indent="0" algn="ctr" fontAlgn="base">
              <a:lnSpc>
                <a:spcPct val="100000"/>
              </a:lnSpc>
            </a:pPr>
            <a:r>
              <a:rPr lang="en-US" sz="1800" b="1" dirty="0"/>
              <a:t>-1 Liberty Point 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F832B3A0-9646-FA83-E06D-B845EE942981}"/>
              </a:ext>
            </a:extLst>
          </p:cNvPr>
          <p:cNvSpPr txBox="1">
            <a:spLocks/>
          </p:cNvSpPr>
          <p:nvPr/>
        </p:nvSpPr>
        <p:spPr>
          <a:xfrm>
            <a:off x="339681" y="1501326"/>
            <a:ext cx="3205906" cy="69506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/>
              <a:t>Comply: </a:t>
            </a:r>
            <a:r>
              <a:rPr lang="en-US" sz="1800" dirty="0"/>
              <a:t>Stay east of the mountains and give up those lands. </a:t>
            </a:r>
            <a:endParaRPr lang="en-US" sz="1800" b="1" dirty="0"/>
          </a:p>
        </p:txBody>
      </p:sp>
      <p:sp>
        <p:nvSpPr>
          <p:cNvPr id="12" name="Google Shape;264;p42">
            <a:extLst>
              <a:ext uri="{FF2B5EF4-FFF2-40B4-BE49-F238E27FC236}">
                <a16:creationId xmlns:a16="http://schemas.microsoft.com/office/drawing/2014/main" id="{5B609B18-793F-41EF-2EE3-B92E97828702}"/>
              </a:ext>
            </a:extLst>
          </p:cNvPr>
          <p:cNvSpPr txBox="1">
            <a:spLocks/>
          </p:cNvSpPr>
          <p:nvPr/>
        </p:nvSpPr>
        <p:spPr>
          <a:xfrm>
            <a:off x="3947375" y="2101087"/>
            <a:ext cx="2434107" cy="28959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1-3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upset fellow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colonists who become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stronger supporters of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the Crown.”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-2 Liberty Points 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6C079659-F6A9-ABFA-0BB5-5933C907440E}"/>
              </a:ext>
            </a:extLst>
          </p:cNvPr>
          <p:cNvSpPr txBox="1">
            <a:spLocks/>
          </p:cNvSpPr>
          <p:nvPr/>
        </p:nvSpPr>
        <p:spPr>
          <a:xfrm>
            <a:off x="3947376" y="882203"/>
            <a:ext cx="4971244" cy="1171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r>
              <a:rPr lang="en-US" b="1" dirty="0"/>
              <a:t>Resist: </a:t>
            </a:r>
            <a:r>
              <a:rPr lang="en-US" sz="1800" dirty="0">
                <a:latin typeface="+mj-lt"/>
              </a:rPr>
              <a:t>Move west or support those who do without the Crown or colonial assemblies’ support. </a:t>
            </a:r>
            <a:endParaRPr lang="en-US" sz="1800" b="1" dirty="0">
              <a:latin typeface="+mj-lt"/>
            </a:endParaRPr>
          </a:p>
        </p:txBody>
      </p:sp>
      <p:sp>
        <p:nvSpPr>
          <p:cNvPr id="14" name="Google Shape;264;p42">
            <a:extLst>
              <a:ext uri="{FF2B5EF4-FFF2-40B4-BE49-F238E27FC236}">
                <a16:creationId xmlns:a16="http://schemas.microsoft.com/office/drawing/2014/main" id="{3E5FACA8-6A68-4C3A-0421-275BD14E7E3A}"/>
              </a:ext>
            </a:extLst>
          </p:cNvPr>
          <p:cNvSpPr txBox="1">
            <a:spLocks/>
          </p:cNvSpPr>
          <p:nvPr/>
        </p:nvSpPr>
        <p:spPr>
          <a:xfrm>
            <a:off x="6626180" y="2101088"/>
            <a:ext cx="2292440" cy="207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4-6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bring others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to the cause.”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+1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1484829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D4360A26-D87C-7B71-976B-0A5976268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>
            <a:extLst>
              <a:ext uri="{FF2B5EF4-FFF2-40B4-BE49-F238E27FC236}">
                <a16:creationId xmlns:a16="http://schemas.microsoft.com/office/drawing/2014/main" id="{7E22A84C-549D-1855-5FF7-CD3AB1E8EF3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81659" y="1307874"/>
            <a:ext cx="3955113" cy="319329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en-US" sz="2400" dirty="0"/>
              <a:t>-Colonists will have to pay more for imported items, including basic goods. </a:t>
            </a:r>
          </a:p>
          <a:p>
            <a:pPr marL="0" indent="0"/>
            <a:r>
              <a:rPr lang="en-US" sz="2400" dirty="0"/>
              <a:t>-Money raised by the taxes will pay the salaries of the colonial royal governors. </a:t>
            </a:r>
            <a:r>
              <a:rPr lang="en-US" dirty="0"/>
              <a:t> </a:t>
            </a:r>
            <a:r>
              <a:rPr lang="en-US" sz="2400" dirty="0"/>
              <a:t> </a:t>
            </a:r>
          </a:p>
        </p:txBody>
      </p:sp>
      <p:sp>
        <p:nvSpPr>
          <p:cNvPr id="351" name="Google Shape;351;p47">
            <a:extLst>
              <a:ext uri="{FF2B5EF4-FFF2-40B4-BE49-F238E27FC236}">
                <a16:creationId xmlns:a16="http://schemas.microsoft.com/office/drawing/2014/main" id="{54E41A7C-301D-D8A9-49AC-444BB08AB6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03442" y="1280981"/>
            <a:ext cx="3876753" cy="33349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dirty="0">
                <a:latin typeface="Quicksand Medium" panose="020B0604020202020204" charset="0"/>
              </a:rPr>
              <a:t>-</a:t>
            </a:r>
            <a:r>
              <a:rPr lang="en-US" dirty="0"/>
              <a:t>Families buying household goods </a:t>
            </a:r>
            <a:br>
              <a:rPr lang="en-US" dirty="0"/>
            </a:br>
            <a:r>
              <a:rPr lang="en-US" dirty="0"/>
              <a:t>-Shop owners who sell these items </a:t>
            </a:r>
            <a:br>
              <a:rPr lang="en-US" dirty="0"/>
            </a:br>
            <a:r>
              <a:rPr lang="en-US" dirty="0"/>
              <a:t>-Those who ship these goods </a:t>
            </a:r>
            <a:br>
              <a:rPr lang="en-US" dirty="0"/>
            </a:br>
            <a:r>
              <a:rPr lang="en-US" dirty="0"/>
              <a:t>-The people who use these items to create other products </a:t>
            </a:r>
            <a:br>
              <a:rPr lang="en-US" dirty="0"/>
            </a:br>
            <a:br>
              <a:rPr lang="en-US" dirty="0"/>
            </a:br>
            <a:br>
              <a:rPr lang="en-US" sz="2000" dirty="0"/>
            </a:br>
            <a:endParaRPr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69FD3A-D4A6-D0B6-6356-64424C0345D7}"/>
              </a:ext>
            </a:extLst>
          </p:cNvPr>
          <p:cNvSpPr txBox="1"/>
          <p:nvPr/>
        </p:nvSpPr>
        <p:spPr>
          <a:xfrm>
            <a:off x="571500" y="279400"/>
            <a:ext cx="475615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>
                <a:latin typeface="Quicksand"/>
              </a:rPr>
              <a:t>Townshend Acts (1767)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20662C-07AE-D14A-8F72-F95BAD3094C1}"/>
              </a:ext>
            </a:extLst>
          </p:cNvPr>
          <p:cNvSpPr txBox="1"/>
          <p:nvPr/>
        </p:nvSpPr>
        <p:spPr>
          <a:xfrm>
            <a:off x="319838" y="1000098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What This Law Does: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628A43-0175-B781-56F0-0654EF53F234}"/>
              </a:ext>
            </a:extLst>
          </p:cNvPr>
          <p:cNvSpPr txBox="1"/>
          <p:nvPr/>
        </p:nvSpPr>
        <p:spPr>
          <a:xfrm>
            <a:off x="4572000" y="1000097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Who It Affects: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E73CF3-B3C9-31BC-D522-BFC43DBACEFD}"/>
              </a:ext>
            </a:extLst>
          </p:cNvPr>
          <p:cNvSpPr txBox="1"/>
          <p:nvPr/>
        </p:nvSpPr>
        <p:spPr>
          <a:xfrm>
            <a:off x="7803881" y="125511"/>
            <a:ext cx="165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1 Card</a:t>
            </a:r>
          </a:p>
        </p:txBody>
      </p:sp>
    </p:spTree>
    <p:extLst>
      <p:ext uri="{BB962C8B-B14F-4D97-AF65-F5344CB8AC3E}">
        <p14:creationId xmlns:p14="http://schemas.microsoft.com/office/powerpoint/2010/main" val="2384176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63937C7D-7993-FE15-8642-9440846F6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94A4BF-9B93-B7A9-F42E-D7EDA9D39DB3}"/>
              </a:ext>
            </a:extLst>
          </p:cNvPr>
          <p:cNvSpPr txBox="1"/>
          <p:nvPr/>
        </p:nvSpPr>
        <p:spPr>
          <a:xfrm>
            <a:off x="687410" y="176530"/>
            <a:ext cx="5134769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>
                <a:latin typeface="Quicksand"/>
              </a:rPr>
              <a:t>Townshend Acts (1767): </a:t>
            </a:r>
            <a:r>
              <a:rPr lang="en-US" sz="3200" b="1" dirty="0">
                <a:latin typeface="Quicksand"/>
              </a:rPr>
              <a:t>Consequences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6CAB1D-0B18-9A0A-45DB-95BD9902F70E}"/>
              </a:ext>
            </a:extLst>
          </p:cNvPr>
          <p:cNvSpPr txBox="1"/>
          <p:nvPr/>
        </p:nvSpPr>
        <p:spPr>
          <a:xfrm>
            <a:off x="7803881" y="125511"/>
            <a:ext cx="165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1 Card</a:t>
            </a:r>
          </a:p>
        </p:txBody>
      </p:sp>
      <p:sp>
        <p:nvSpPr>
          <p:cNvPr id="3" name="Google Shape;264;p42">
            <a:extLst>
              <a:ext uri="{FF2B5EF4-FFF2-40B4-BE49-F238E27FC236}">
                <a16:creationId xmlns:a16="http://schemas.microsoft.com/office/drawing/2014/main" id="{C37F6404-75D8-C565-AE4E-F313D309D816}"/>
              </a:ext>
            </a:extLst>
          </p:cNvPr>
          <p:cNvSpPr txBox="1">
            <a:spLocks/>
          </p:cNvSpPr>
          <p:nvPr/>
        </p:nvSpPr>
        <p:spPr>
          <a:xfrm>
            <a:off x="339681" y="2241347"/>
            <a:ext cx="3205906" cy="1590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algn="ctr" fontAlgn="base">
              <a:lnSpc>
                <a:spcPct val="100000"/>
              </a:lnSpc>
            </a:pPr>
            <a:r>
              <a:rPr lang="en-US" sz="1800" dirty="0"/>
              <a:t>“You choose to stay loyal to the Crown and reject calls for rebellion.” </a:t>
            </a:r>
          </a:p>
          <a:p>
            <a:pPr marL="0" indent="0" algn="ctr" fontAlgn="base">
              <a:lnSpc>
                <a:spcPct val="100000"/>
              </a:lnSpc>
            </a:pPr>
            <a:r>
              <a:rPr lang="en-US" sz="1800" b="1" dirty="0"/>
              <a:t>-1 Liberty Point </a:t>
            </a:r>
          </a:p>
        </p:txBody>
      </p:sp>
      <p:sp>
        <p:nvSpPr>
          <p:cNvPr id="9" name="Subtitle 4">
            <a:extLst>
              <a:ext uri="{FF2B5EF4-FFF2-40B4-BE49-F238E27FC236}">
                <a16:creationId xmlns:a16="http://schemas.microsoft.com/office/drawing/2014/main" id="{26D04B37-97EA-4B43-BD8E-141E037328B4}"/>
              </a:ext>
            </a:extLst>
          </p:cNvPr>
          <p:cNvSpPr txBox="1">
            <a:spLocks/>
          </p:cNvSpPr>
          <p:nvPr/>
        </p:nvSpPr>
        <p:spPr>
          <a:xfrm>
            <a:off x="339681" y="1501326"/>
            <a:ext cx="3205906" cy="69506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/>
              <a:t>Comply: </a:t>
            </a:r>
            <a:r>
              <a:rPr lang="en-US" sz="1800" dirty="0"/>
              <a:t>Keep buying the taxed items. </a:t>
            </a:r>
            <a:endParaRPr lang="en-US" sz="2000" b="1" dirty="0"/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47911E57-14B8-474F-1EE5-C9B07496FF58}"/>
              </a:ext>
            </a:extLst>
          </p:cNvPr>
          <p:cNvSpPr txBox="1">
            <a:spLocks/>
          </p:cNvSpPr>
          <p:nvPr/>
        </p:nvSpPr>
        <p:spPr>
          <a:xfrm>
            <a:off x="4058620" y="1914535"/>
            <a:ext cx="2316422" cy="29472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1-3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upset fellow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colonists who become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stronger supporters of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the Crown.”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-2 Liberty Points 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D9F13BFC-5A16-B740-A21C-39FF34701223}"/>
              </a:ext>
            </a:extLst>
          </p:cNvPr>
          <p:cNvSpPr txBox="1">
            <a:spLocks/>
          </p:cNvSpPr>
          <p:nvPr/>
        </p:nvSpPr>
        <p:spPr>
          <a:xfrm>
            <a:off x="4058620" y="1023870"/>
            <a:ext cx="4679695" cy="824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r>
              <a:rPr lang="en-US" b="1" dirty="0"/>
              <a:t>Resist: </a:t>
            </a:r>
            <a:r>
              <a:rPr lang="en-US" sz="1800" dirty="0">
                <a:latin typeface="+mj-lt"/>
              </a:rPr>
              <a:t>Boycott (refuse to buy) the taxed goods.  If you resist, you roll the dice.</a:t>
            </a:r>
            <a:endParaRPr lang="en-US" sz="1800" b="1" dirty="0">
              <a:latin typeface="+mj-lt"/>
            </a:endParaRPr>
          </a:p>
        </p:txBody>
      </p:sp>
      <p:sp>
        <p:nvSpPr>
          <p:cNvPr id="13" name="Google Shape;264;p42">
            <a:extLst>
              <a:ext uri="{FF2B5EF4-FFF2-40B4-BE49-F238E27FC236}">
                <a16:creationId xmlns:a16="http://schemas.microsoft.com/office/drawing/2014/main" id="{11234140-BDB7-CEBC-860B-F709C27DFCF4}"/>
              </a:ext>
            </a:extLst>
          </p:cNvPr>
          <p:cNvSpPr txBox="1">
            <a:spLocks/>
          </p:cNvSpPr>
          <p:nvPr/>
        </p:nvSpPr>
        <p:spPr>
          <a:xfrm>
            <a:off x="6626180" y="1914535"/>
            <a:ext cx="2112135" cy="207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4-6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bring others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to the cause.”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+1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3162022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D4D24306-9C2F-3211-A721-0C65E92DB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>
            <a:extLst>
              <a:ext uri="{FF2B5EF4-FFF2-40B4-BE49-F238E27FC236}">
                <a16:creationId xmlns:a16="http://schemas.microsoft.com/office/drawing/2014/main" id="{C159455C-10FF-ED81-04E5-E4C9D5BD73C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9838" y="1405831"/>
            <a:ext cx="4123373" cy="33979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>
              <a:lnSpc>
                <a:spcPct val="100000"/>
              </a:lnSpc>
            </a:pPr>
            <a:r>
              <a:rPr lang="en-US" sz="2400" dirty="0"/>
              <a:t>-Colonists will have to pay more for imported items, including sugar, molasses, rum, and other sugar-related products. </a:t>
            </a:r>
          </a:p>
          <a:p>
            <a:pPr marL="0" indent="0">
              <a:lnSpc>
                <a:spcPct val="100000"/>
              </a:lnSpc>
            </a:pPr>
            <a:r>
              <a:rPr lang="en-US" sz="2400" dirty="0"/>
              <a:t>-Money raised by the taxes will help to pay the debt created by the French and Indian War. </a:t>
            </a:r>
            <a:r>
              <a:rPr lang="en-US" sz="1800" dirty="0"/>
              <a:t>  </a:t>
            </a:r>
          </a:p>
        </p:txBody>
      </p:sp>
      <p:sp>
        <p:nvSpPr>
          <p:cNvPr id="351" name="Google Shape;351;p47">
            <a:extLst>
              <a:ext uri="{FF2B5EF4-FFF2-40B4-BE49-F238E27FC236}">
                <a16:creationId xmlns:a16="http://schemas.microsoft.com/office/drawing/2014/main" id="{AD13058C-7C65-024A-FC08-172C4D1F9F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32609" y="1280980"/>
            <a:ext cx="3947586" cy="33105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dirty="0">
                <a:latin typeface="Quicksand Medium" panose="020B0604020202020204" charset="0"/>
              </a:rPr>
              <a:t>-Merchants who import goods. </a:t>
            </a:r>
            <a:br>
              <a:rPr lang="en-US" dirty="0">
                <a:latin typeface="Quicksand Medium" panose="020B0604020202020204" charset="0"/>
              </a:rPr>
            </a:br>
            <a:r>
              <a:rPr lang="en-US" dirty="0">
                <a:latin typeface="Quicksand Medium" panose="020B0604020202020204" charset="0"/>
              </a:rPr>
              <a:t>-Families buying sugar and other related goods. </a:t>
            </a:r>
            <a:br>
              <a:rPr lang="en-US" dirty="0">
                <a:latin typeface="Quicksand Medium" panose="020B0604020202020204" charset="0"/>
              </a:rPr>
            </a:br>
            <a:r>
              <a:rPr lang="en-US" dirty="0">
                <a:latin typeface="Quicksand Medium" panose="020B0604020202020204" charset="0"/>
              </a:rPr>
              <a:t>-Workers in port cities and trade towns. </a:t>
            </a:r>
            <a:br>
              <a:rPr lang="en-US" dirty="0"/>
            </a:br>
            <a:br>
              <a:rPr lang="en-US" dirty="0"/>
            </a:br>
            <a:br>
              <a:rPr lang="en-US" sz="2000" dirty="0"/>
            </a:br>
            <a:endParaRPr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3A484E-3028-965A-E1C3-0990FAAAFD81}"/>
              </a:ext>
            </a:extLst>
          </p:cNvPr>
          <p:cNvSpPr txBox="1"/>
          <p:nvPr/>
        </p:nvSpPr>
        <p:spPr>
          <a:xfrm>
            <a:off x="571500" y="279400"/>
            <a:ext cx="4756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Sugar Act (1764)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12310F-767A-4355-AA88-C006196A83F4}"/>
              </a:ext>
            </a:extLst>
          </p:cNvPr>
          <p:cNvSpPr txBox="1"/>
          <p:nvPr/>
        </p:nvSpPr>
        <p:spPr>
          <a:xfrm>
            <a:off x="319838" y="1000098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What This Law Does: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2F7967-2E6C-6254-6A2E-84C4EF5C8B16}"/>
              </a:ext>
            </a:extLst>
          </p:cNvPr>
          <p:cNvSpPr txBox="1"/>
          <p:nvPr/>
        </p:nvSpPr>
        <p:spPr>
          <a:xfrm>
            <a:off x="4572000" y="1000097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Who It Affects: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EDFD27-3271-794F-F1C6-B5F7741FDF6F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1 Card</a:t>
            </a:r>
          </a:p>
        </p:txBody>
      </p:sp>
    </p:spTree>
    <p:extLst>
      <p:ext uri="{BB962C8B-B14F-4D97-AF65-F5344CB8AC3E}">
        <p14:creationId xmlns:p14="http://schemas.microsoft.com/office/powerpoint/2010/main" val="183678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E3032278-58A5-9263-A57B-93C38CA16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8A4538-51B1-9B35-D40B-03D05A78ABAF}"/>
              </a:ext>
            </a:extLst>
          </p:cNvPr>
          <p:cNvSpPr txBox="1"/>
          <p:nvPr/>
        </p:nvSpPr>
        <p:spPr>
          <a:xfrm>
            <a:off x="571500" y="279400"/>
            <a:ext cx="4756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Sugar Act (1764)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6F9950-1D2C-7A57-CF09-905DD2C653F1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1 Card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7BB53457-23B5-7BCD-86D7-FFF270D2AA83}"/>
              </a:ext>
            </a:extLst>
          </p:cNvPr>
          <p:cNvSpPr txBox="1">
            <a:spLocks/>
          </p:cNvSpPr>
          <p:nvPr/>
        </p:nvSpPr>
        <p:spPr>
          <a:xfrm>
            <a:off x="339681" y="2241347"/>
            <a:ext cx="3205906" cy="1590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algn="ctr" fontAlgn="base">
              <a:lnSpc>
                <a:spcPct val="100000"/>
              </a:lnSpc>
            </a:pPr>
            <a:r>
              <a:rPr lang="en-US" sz="1800" dirty="0"/>
              <a:t>“You choose to stay loyal to the Crown and reject calls for rebellion.” </a:t>
            </a:r>
          </a:p>
          <a:p>
            <a:pPr marL="0" indent="0" algn="ctr" fontAlgn="base">
              <a:lnSpc>
                <a:spcPct val="100000"/>
              </a:lnSpc>
            </a:pPr>
            <a:r>
              <a:rPr lang="en-US" sz="1800" b="1" dirty="0"/>
              <a:t>-1 Liberty Point 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F6ADD9BA-6058-EBDB-AF79-0B6C63F327F4}"/>
              </a:ext>
            </a:extLst>
          </p:cNvPr>
          <p:cNvSpPr txBox="1">
            <a:spLocks/>
          </p:cNvSpPr>
          <p:nvPr/>
        </p:nvSpPr>
        <p:spPr>
          <a:xfrm>
            <a:off x="339681" y="1191296"/>
            <a:ext cx="3205906" cy="10050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/>
              <a:t>Comply: </a:t>
            </a:r>
            <a:r>
              <a:rPr lang="en-US" sz="1800" dirty="0"/>
              <a:t>Pay the reduced taxes on sugar and sugar-related goods. </a:t>
            </a:r>
            <a:endParaRPr lang="en-US" sz="1800" b="1" dirty="0"/>
          </a:p>
        </p:txBody>
      </p:sp>
      <p:sp>
        <p:nvSpPr>
          <p:cNvPr id="12" name="Google Shape;264;p42">
            <a:extLst>
              <a:ext uri="{FF2B5EF4-FFF2-40B4-BE49-F238E27FC236}">
                <a16:creationId xmlns:a16="http://schemas.microsoft.com/office/drawing/2014/main" id="{DEA412D7-AC55-E2DD-E0A9-CD7846279FB1}"/>
              </a:ext>
            </a:extLst>
          </p:cNvPr>
          <p:cNvSpPr txBox="1">
            <a:spLocks/>
          </p:cNvSpPr>
          <p:nvPr/>
        </p:nvSpPr>
        <p:spPr>
          <a:xfrm>
            <a:off x="4058619" y="1914535"/>
            <a:ext cx="2329301" cy="29472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1-3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upset fellow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colonists who become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stronger supporters of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the Crown.”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-2 Liberty Points 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4530681C-ED56-A06F-8B2B-7F4D2ACD028D}"/>
              </a:ext>
            </a:extLst>
          </p:cNvPr>
          <p:cNvSpPr txBox="1">
            <a:spLocks/>
          </p:cNvSpPr>
          <p:nvPr/>
        </p:nvSpPr>
        <p:spPr>
          <a:xfrm>
            <a:off x="4058620" y="759854"/>
            <a:ext cx="4679695" cy="1089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r>
              <a:rPr lang="en-US" b="1" dirty="0"/>
              <a:t>Resist: </a:t>
            </a:r>
            <a:r>
              <a:rPr lang="en-US" sz="1800" dirty="0">
                <a:latin typeface="+mj-lt"/>
              </a:rPr>
              <a:t>Boycott, protest, or try to smuggle goods to avoid the taxes. If you resist, you roll the dice.</a:t>
            </a:r>
            <a:endParaRPr lang="en-US" sz="1800" b="1" dirty="0">
              <a:latin typeface="+mj-lt"/>
            </a:endParaRPr>
          </a:p>
        </p:txBody>
      </p:sp>
      <p:sp>
        <p:nvSpPr>
          <p:cNvPr id="14" name="Google Shape;264;p42">
            <a:extLst>
              <a:ext uri="{FF2B5EF4-FFF2-40B4-BE49-F238E27FC236}">
                <a16:creationId xmlns:a16="http://schemas.microsoft.com/office/drawing/2014/main" id="{4DBF97BA-96F2-240E-3249-800D94A69EF9}"/>
              </a:ext>
            </a:extLst>
          </p:cNvPr>
          <p:cNvSpPr txBox="1">
            <a:spLocks/>
          </p:cNvSpPr>
          <p:nvPr/>
        </p:nvSpPr>
        <p:spPr>
          <a:xfrm>
            <a:off x="6626180" y="1914535"/>
            <a:ext cx="2112135" cy="207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4-6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bring others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to the cause.”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+1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2024535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60F0A555-DFCD-C44B-5791-6E75D72EA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>
            <a:extLst>
              <a:ext uri="{FF2B5EF4-FFF2-40B4-BE49-F238E27FC236}">
                <a16:creationId xmlns:a16="http://schemas.microsoft.com/office/drawing/2014/main" id="{9C8D4740-AEBA-322F-3C5B-ADDEAD4F740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9838" y="1405830"/>
            <a:ext cx="3775643" cy="324525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Colonists will have to pay for</a:t>
            </a:r>
          </a:p>
          <a:p>
            <a:r>
              <a:rPr lang="en-US" sz="1800" dirty="0"/>
              <a:t>officially stamped paper, which</a:t>
            </a:r>
          </a:p>
          <a:p>
            <a:r>
              <a:rPr lang="en-US" sz="1800" dirty="0"/>
              <a:t>will cause things like</a:t>
            </a:r>
          </a:p>
          <a:p>
            <a:r>
              <a:rPr lang="en-US" sz="1800" dirty="0"/>
              <a:t>newspapers, licenses, legal</a:t>
            </a:r>
          </a:p>
          <a:p>
            <a:r>
              <a:rPr lang="en-US" sz="1800" dirty="0"/>
              <a:t>papers, contracts, and, even,</a:t>
            </a:r>
          </a:p>
          <a:p>
            <a:r>
              <a:rPr lang="en-US" sz="1800" dirty="0"/>
              <a:t>playing cards, to cost</a:t>
            </a:r>
          </a:p>
          <a:p>
            <a:r>
              <a:rPr lang="en-US" sz="1800" dirty="0"/>
              <a:t>more. </a:t>
            </a:r>
          </a:p>
          <a:p>
            <a:r>
              <a:rPr lang="en-US" sz="1800" dirty="0"/>
              <a:t>Money raised by the taxes will</a:t>
            </a:r>
          </a:p>
          <a:p>
            <a:r>
              <a:rPr lang="en-US" sz="1800" dirty="0"/>
              <a:t>help to pay the debt created by</a:t>
            </a:r>
          </a:p>
          <a:p>
            <a:r>
              <a:rPr lang="en-US" sz="1800" dirty="0"/>
              <a:t>the French and Indian War.   </a:t>
            </a:r>
          </a:p>
        </p:txBody>
      </p:sp>
      <p:sp>
        <p:nvSpPr>
          <p:cNvPr id="351" name="Google Shape;351;p47">
            <a:extLst>
              <a:ext uri="{FF2B5EF4-FFF2-40B4-BE49-F238E27FC236}">
                <a16:creationId xmlns:a16="http://schemas.microsoft.com/office/drawing/2014/main" id="{4B3EF731-8AA0-D10D-A6C2-3DC206B12D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32609" y="1280980"/>
            <a:ext cx="3947586" cy="33105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dirty="0">
                <a:latin typeface="Quicksand Medium" panose="020B0604020202020204" charset="0"/>
              </a:rPr>
              <a:t>-Printers and those who run newspapers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-Lawyers and business owners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-Farmers and shippers who make use of contracts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-Virtually everyone</a:t>
            </a:r>
            <a:br>
              <a:rPr lang="en-US" dirty="0"/>
            </a:br>
            <a:br>
              <a:rPr lang="en-US" sz="2000" dirty="0"/>
            </a:br>
            <a:endParaRPr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8179FA-A2BC-38C6-F84C-10EBBB72523A}"/>
              </a:ext>
            </a:extLst>
          </p:cNvPr>
          <p:cNvSpPr txBox="1"/>
          <p:nvPr/>
        </p:nvSpPr>
        <p:spPr>
          <a:xfrm>
            <a:off x="571500" y="279400"/>
            <a:ext cx="4756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Stamp Act (1765)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5F4B92-C72A-E01B-5416-7BF0E803A9C1}"/>
              </a:ext>
            </a:extLst>
          </p:cNvPr>
          <p:cNvSpPr txBox="1"/>
          <p:nvPr/>
        </p:nvSpPr>
        <p:spPr>
          <a:xfrm>
            <a:off x="319838" y="1000098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What This Law Does: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95B84B-419D-AEA9-D6B1-D62C4A565199}"/>
              </a:ext>
            </a:extLst>
          </p:cNvPr>
          <p:cNvSpPr txBox="1"/>
          <p:nvPr/>
        </p:nvSpPr>
        <p:spPr>
          <a:xfrm>
            <a:off x="4572000" y="1000097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Who It Affects: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73DAF7-5AEA-1AC4-8CA3-D6AB77E4A7A9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1 Card</a:t>
            </a:r>
          </a:p>
        </p:txBody>
      </p:sp>
    </p:spTree>
    <p:extLst>
      <p:ext uri="{BB962C8B-B14F-4D97-AF65-F5344CB8AC3E}">
        <p14:creationId xmlns:p14="http://schemas.microsoft.com/office/powerpoint/2010/main" val="2697788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C960FDA8-A11C-889E-1D60-DF65DF1B1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3C7A68-C428-2BC2-467B-CDBB0474D553}"/>
              </a:ext>
            </a:extLst>
          </p:cNvPr>
          <p:cNvSpPr txBox="1"/>
          <p:nvPr/>
        </p:nvSpPr>
        <p:spPr>
          <a:xfrm>
            <a:off x="571500" y="279400"/>
            <a:ext cx="4756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Stamp Act (1765) 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C43DB0-026B-F48B-BDD3-44F5FD1D1316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1 Card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761E55AB-777C-337E-BD29-7CD7196A2487}"/>
              </a:ext>
            </a:extLst>
          </p:cNvPr>
          <p:cNvSpPr txBox="1">
            <a:spLocks/>
          </p:cNvSpPr>
          <p:nvPr/>
        </p:nvSpPr>
        <p:spPr>
          <a:xfrm>
            <a:off x="339681" y="2241347"/>
            <a:ext cx="3205906" cy="1590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algn="ctr" fontAlgn="base">
              <a:lnSpc>
                <a:spcPct val="100000"/>
              </a:lnSpc>
            </a:pPr>
            <a:r>
              <a:rPr lang="en-US" sz="1800" dirty="0"/>
              <a:t>“You choose to stay loyal to the Crown and reject calls for rebellion.” </a:t>
            </a:r>
          </a:p>
          <a:p>
            <a:pPr marL="0" indent="0" algn="ctr" fontAlgn="base">
              <a:lnSpc>
                <a:spcPct val="100000"/>
              </a:lnSpc>
            </a:pPr>
            <a:r>
              <a:rPr lang="en-US" sz="1800" b="1" dirty="0"/>
              <a:t>-1 Liberty Point 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CAF3078E-E97E-C3E5-638A-81FF02CD0C75}"/>
              </a:ext>
            </a:extLst>
          </p:cNvPr>
          <p:cNvSpPr txBox="1">
            <a:spLocks/>
          </p:cNvSpPr>
          <p:nvPr/>
        </p:nvSpPr>
        <p:spPr>
          <a:xfrm>
            <a:off x="339681" y="1191296"/>
            <a:ext cx="3205906" cy="10050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/>
              <a:t>Comply: </a:t>
            </a:r>
            <a:r>
              <a:rPr lang="en-US" sz="1800" dirty="0"/>
              <a:t>Use the stamped paper and pay the tax. </a:t>
            </a:r>
            <a:endParaRPr lang="en-US" sz="1800" b="1" dirty="0"/>
          </a:p>
        </p:txBody>
      </p:sp>
      <p:sp>
        <p:nvSpPr>
          <p:cNvPr id="12" name="Google Shape;264;p42">
            <a:extLst>
              <a:ext uri="{FF2B5EF4-FFF2-40B4-BE49-F238E27FC236}">
                <a16:creationId xmlns:a16="http://schemas.microsoft.com/office/drawing/2014/main" id="{2C775372-B88C-5A23-39BD-338819A04CA5}"/>
              </a:ext>
            </a:extLst>
          </p:cNvPr>
          <p:cNvSpPr txBox="1">
            <a:spLocks/>
          </p:cNvSpPr>
          <p:nvPr/>
        </p:nvSpPr>
        <p:spPr>
          <a:xfrm>
            <a:off x="4058619" y="1914535"/>
            <a:ext cx="2329301" cy="29472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1-3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upset fellow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colonists who become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stronger supporters of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the Crown.”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-2 Liberty Points 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23CAB995-9492-A991-9A4B-ABB24B6BA45B}"/>
              </a:ext>
            </a:extLst>
          </p:cNvPr>
          <p:cNvSpPr txBox="1">
            <a:spLocks/>
          </p:cNvSpPr>
          <p:nvPr/>
        </p:nvSpPr>
        <p:spPr>
          <a:xfrm>
            <a:off x="4058620" y="759854"/>
            <a:ext cx="4679695" cy="1089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r>
              <a:rPr lang="en-US" b="1" dirty="0"/>
              <a:t>Resist: </a:t>
            </a:r>
            <a:r>
              <a:rPr lang="en-US" sz="1800" dirty="0">
                <a:latin typeface="+mj-lt"/>
              </a:rPr>
              <a:t>Refuse the stamps, protest, and boycott British goods. If you resist, you roll the dice.</a:t>
            </a:r>
            <a:endParaRPr lang="en-US" sz="1800" b="1" dirty="0">
              <a:latin typeface="+mj-lt"/>
            </a:endParaRPr>
          </a:p>
        </p:txBody>
      </p:sp>
      <p:sp>
        <p:nvSpPr>
          <p:cNvPr id="14" name="Google Shape;264;p42">
            <a:extLst>
              <a:ext uri="{FF2B5EF4-FFF2-40B4-BE49-F238E27FC236}">
                <a16:creationId xmlns:a16="http://schemas.microsoft.com/office/drawing/2014/main" id="{97C4E3C9-5711-3E9C-7606-02F9774317C3}"/>
              </a:ext>
            </a:extLst>
          </p:cNvPr>
          <p:cNvSpPr txBox="1">
            <a:spLocks/>
          </p:cNvSpPr>
          <p:nvPr/>
        </p:nvSpPr>
        <p:spPr>
          <a:xfrm>
            <a:off x="6626180" y="1914535"/>
            <a:ext cx="2112135" cy="207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4-6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bring others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to the cause.”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+1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3432541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365150FC-3D1B-53A2-A6E9-BDE92607A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>
            <a:extLst>
              <a:ext uri="{FF2B5EF4-FFF2-40B4-BE49-F238E27FC236}">
                <a16:creationId xmlns:a16="http://schemas.microsoft.com/office/drawing/2014/main" id="{587B64FC-0D78-6174-8A80-33EF139B5E8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27823" y="1618546"/>
            <a:ext cx="3947586" cy="297298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en-US" sz="1800" dirty="0"/>
              <a:t>-Colonists, through their colonial</a:t>
            </a:r>
          </a:p>
          <a:p>
            <a:pPr marL="0"/>
            <a:r>
              <a:rPr lang="en-US" sz="1800" dirty="0"/>
              <a:t>assemblies, will have to pay for</a:t>
            </a:r>
          </a:p>
          <a:p>
            <a:pPr marL="0"/>
            <a:r>
              <a:rPr lang="en-US" sz="1800" dirty="0"/>
              <a:t>food, supplies, and housing for</a:t>
            </a:r>
          </a:p>
          <a:p>
            <a:pPr marL="0"/>
            <a:r>
              <a:rPr lang="en-US" sz="1800" dirty="0"/>
              <a:t>the Royal Army troops. </a:t>
            </a:r>
          </a:p>
          <a:p>
            <a:pPr marL="0"/>
            <a:r>
              <a:rPr lang="en-US" sz="1800" dirty="0"/>
              <a:t>-These soldiers will be housed in public buildings, possibly barns.</a:t>
            </a:r>
          </a:p>
          <a:p>
            <a:pPr marL="0"/>
            <a:r>
              <a:rPr lang="en-US" sz="1800" dirty="0"/>
              <a:t>-Merchants will be paid reasonable prices for the goods</a:t>
            </a:r>
          </a:p>
          <a:p>
            <a:pPr marL="0"/>
            <a:r>
              <a:rPr lang="en-US" sz="1800" dirty="0"/>
              <a:t>necessary to outfit the troops.  </a:t>
            </a:r>
          </a:p>
        </p:txBody>
      </p:sp>
      <p:sp>
        <p:nvSpPr>
          <p:cNvPr id="351" name="Google Shape;351;p47">
            <a:extLst>
              <a:ext uri="{FF2B5EF4-FFF2-40B4-BE49-F238E27FC236}">
                <a16:creationId xmlns:a16="http://schemas.microsoft.com/office/drawing/2014/main" id="{6251211F-16A5-28F5-8CBF-A0569A1CD1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64806" y="1618546"/>
            <a:ext cx="3947586" cy="21163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sz="1800" dirty="0">
                <a:latin typeface="Quicksand Medium" panose="020B0604020202020204" charset="0"/>
              </a:rPr>
              <a:t>-Inn and public house owners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-Merchants who sell basic goods and supplies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-Farmers with large barns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-Communities near where troops will be stationed</a:t>
            </a:r>
            <a:br>
              <a:rPr lang="en-US" dirty="0"/>
            </a:br>
            <a:br>
              <a:rPr lang="en-US" dirty="0"/>
            </a:br>
            <a:br>
              <a:rPr lang="en-US" sz="2000" dirty="0"/>
            </a:br>
            <a:endParaRPr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83DD2D-9A35-5F89-D2E9-74B1BAC115FD}"/>
              </a:ext>
            </a:extLst>
          </p:cNvPr>
          <p:cNvSpPr txBox="1"/>
          <p:nvPr/>
        </p:nvSpPr>
        <p:spPr>
          <a:xfrm>
            <a:off x="571500" y="279400"/>
            <a:ext cx="4756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Quartering Act (1765)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23BA74-447C-F499-45BD-2C2B7B309EF3}"/>
              </a:ext>
            </a:extLst>
          </p:cNvPr>
          <p:cNvSpPr txBox="1"/>
          <p:nvPr/>
        </p:nvSpPr>
        <p:spPr>
          <a:xfrm>
            <a:off x="571500" y="1279854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What This Law Does: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054AA3-E147-7DC2-9CFF-14E54DD414A7}"/>
              </a:ext>
            </a:extLst>
          </p:cNvPr>
          <p:cNvSpPr txBox="1"/>
          <p:nvPr/>
        </p:nvSpPr>
        <p:spPr>
          <a:xfrm>
            <a:off x="4964806" y="1280980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Who It Affects: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C85D0E-0D5A-0FC9-1A55-9F41648F1F20}"/>
              </a:ext>
            </a:extLst>
          </p:cNvPr>
          <p:cNvSpPr txBox="1"/>
          <p:nvPr/>
        </p:nvSpPr>
        <p:spPr>
          <a:xfrm>
            <a:off x="7597819" y="264010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1 Card</a:t>
            </a:r>
          </a:p>
        </p:txBody>
      </p:sp>
    </p:spTree>
    <p:extLst>
      <p:ext uri="{BB962C8B-B14F-4D97-AF65-F5344CB8AC3E}">
        <p14:creationId xmlns:p14="http://schemas.microsoft.com/office/powerpoint/2010/main" val="2454193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4D438434-773A-0040-CDD3-2AEC1795D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D90CE9-84A1-2E1B-D8C4-2EB07E5484B3}"/>
              </a:ext>
            </a:extLst>
          </p:cNvPr>
          <p:cNvSpPr txBox="1"/>
          <p:nvPr/>
        </p:nvSpPr>
        <p:spPr>
          <a:xfrm>
            <a:off x="467119" y="170169"/>
            <a:ext cx="4756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Quartering Act (1765)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F6C99B-D5EF-FD30-0249-AE362E583C24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1 Card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73DE5EBC-0855-8A96-72CD-EEAAD9A93442}"/>
              </a:ext>
            </a:extLst>
          </p:cNvPr>
          <p:cNvSpPr txBox="1">
            <a:spLocks/>
          </p:cNvSpPr>
          <p:nvPr/>
        </p:nvSpPr>
        <p:spPr>
          <a:xfrm>
            <a:off x="339681" y="2241347"/>
            <a:ext cx="3205906" cy="15901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algn="ctr" fontAlgn="base">
              <a:lnSpc>
                <a:spcPct val="100000"/>
              </a:lnSpc>
            </a:pPr>
            <a:r>
              <a:rPr lang="en-US" sz="1800" dirty="0"/>
              <a:t>“You choose to stay loyal to the Crown and reject calls for rebellion.” </a:t>
            </a:r>
          </a:p>
          <a:p>
            <a:pPr marL="0" indent="0" algn="ctr" fontAlgn="base">
              <a:lnSpc>
                <a:spcPct val="100000"/>
              </a:lnSpc>
            </a:pPr>
            <a:r>
              <a:rPr lang="en-US" sz="1800" b="1" dirty="0"/>
              <a:t>-1 Liberty Point 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58DC2989-81B8-2A84-893E-89B8B30792CB}"/>
              </a:ext>
            </a:extLst>
          </p:cNvPr>
          <p:cNvSpPr txBox="1">
            <a:spLocks/>
          </p:cNvSpPr>
          <p:nvPr/>
        </p:nvSpPr>
        <p:spPr>
          <a:xfrm>
            <a:off x="339681" y="1191296"/>
            <a:ext cx="3205906" cy="100509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/>
              <a:t>Comply: </a:t>
            </a:r>
            <a:r>
              <a:rPr lang="en-US" sz="1800" dirty="0"/>
              <a:t>Provide the housing and supplies required by the soldiers. </a:t>
            </a:r>
            <a:endParaRPr lang="en-US" sz="1800" b="1" dirty="0"/>
          </a:p>
        </p:txBody>
      </p:sp>
      <p:sp>
        <p:nvSpPr>
          <p:cNvPr id="12" name="Google Shape;264;p42">
            <a:extLst>
              <a:ext uri="{FF2B5EF4-FFF2-40B4-BE49-F238E27FC236}">
                <a16:creationId xmlns:a16="http://schemas.microsoft.com/office/drawing/2014/main" id="{BCA216C5-B154-6002-E69C-437253A8EE71}"/>
              </a:ext>
            </a:extLst>
          </p:cNvPr>
          <p:cNvSpPr txBox="1">
            <a:spLocks/>
          </p:cNvSpPr>
          <p:nvPr/>
        </p:nvSpPr>
        <p:spPr>
          <a:xfrm>
            <a:off x="4058619" y="1914535"/>
            <a:ext cx="2329301" cy="29472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1-3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upset fellow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colonists who become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stronger supporters of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the Crown.”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-2 Liberty Points 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1454BA58-57CF-8861-3C47-975FC4DBD586}"/>
              </a:ext>
            </a:extLst>
          </p:cNvPr>
          <p:cNvSpPr txBox="1">
            <a:spLocks/>
          </p:cNvSpPr>
          <p:nvPr/>
        </p:nvSpPr>
        <p:spPr>
          <a:xfrm>
            <a:off x="4058620" y="721218"/>
            <a:ext cx="4679695" cy="112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pPr marL="0" indent="0"/>
            <a:r>
              <a:rPr lang="en-US" b="1" dirty="0"/>
              <a:t>Resist: </a:t>
            </a:r>
            <a:r>
              <a:rPr lang="en-US" sz="1800" dirty="0"/>
              <a:t>Refuse to provide the support required by the law and protest the stationing of additional troops.</a:t>
            </a:r>
            <a:endParaRPr lang="en-US" sz="1800" b="1" dirty="0">
              <a:latin typeface="+mj-lt"/>
            </a:endParaRPr>
          </a:p>
        </p:txBody>
      </p:sp>
      <p:sp>
        <p:nvSpPr>
          <p:cNvPr id="14" name="Google Shape;264;p42">
            <a:extLst>
              <a:ext uri="{FF2B5EF4-FFF2-40B4-BE49-F238E27FC236}">
                <a16:creationId xmlns:a16="http://schemas.microsoft.com/office/drawing/2014/main" id="{2A1FADD1-8643-F781-33B1-8602DED08D20}"/>
              </a:ext>
            </a:extLst>
          </p:cNvPr>
          <p:cNvSpPr txBox="1">
            <a:spLocks/>
          </p:cNvSpPr>
          <p:nvPr/>
        </p:nvSpPr>
        <p:spPr>
          <a:xfrm>
            <a:off x="6626180" y="1914535"/>
            <a:ext cx="2112135" cy="207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4-6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bring others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to the cause.”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+1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1673571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EE411211-6E2D-29F8-FC18-2BEB12720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>
            <a:extLst>
              <a:ext uri="{FF2B5EF4-FFF2-40B4-BE49-F238E27FC236}">
                <a16:creationId xmlns:a16="http://schemas.microsoft.com/office/drawing/2014/main" id="{8E5536A3-635D-CCAD-AF47-67AAB89C581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08715" y="1307875"/>
            <a:ext cx="3850784" cy="314821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en-US" sz="2100" dirty="0"/>
              <a:t>-This is not a new tax or a law, per se. This is a serious event occurring in the colonies because of growing tensions between Patriots and the Crown. </a:t>
            </a:r>
          </a:p>
          <a:p>
            <a:pPr marL="0" indent="0"/>
            <a:r>
              <a:rPr lang="en-US" sz="2100" dirty="0"/>
              <a:t>-In total, five people die and eight more are wounded.  </a:t>
            </a:r>
          </a:p>
        </p:txBody>
      </p:sp>
      <p:sp>
        <p:nvSpPr>
          <p:cNvPr id="351" name="Google Shape;351;p47">
            <a:extLst>
              <a:ext uri="{FF2B5EF4-FFF2-40B4-BE49-F238E27FC236}">
                <a16:creationId xmlns:a16="http://schemas.microsoft.com/office/drawing/2014/main" id="{C523D810-C6EF-4FA9-BAB7-6E73904E79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32609" y="1280980"/>
            <a:ext cx="3947586" cy="33105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sz="2100" dirty="0">
                <a:latin typeface="Quicksand Medium" panose="020B0604020202020204" charset="0"/>
              </a:rPr>
              <a:t>-Individuals living in and around the Boston area</a:t>
            </a:r>
            <a:br>
              <a:rPr lang="en-US" sz="2100" dirty="0">
                <a:latin typeface="Quicksand Medium" panose="020B0604020202020204" charset="0"/>
              </a:rPr>
            </a:br>
            <a:r>
              <a:rPr lang="en-US" sz="2100" dirty="0">
                <a:latin typeface="Quicksand Medium" panose="020B0604020202020204" charset="0"/>
              </a:rPr>
              <a:t>-Patriots and Loyalists each have a different understanding of what happened and why</a:t>
            </a:r>
            <a:br>
              <a:rPr lang="en-US" sz="2100" dirty="0">
                <a:latin typeface="Quicksand Medium" panose="020B0604020202020204" charset="0"/>
              </a:rPr>
            </a:br>
            <a:r>
              <a:rPr lang="en-US" sz="2100" dirty="0">
                <a:latin typeface="Quicksand Medium" panose="020B0604020202020204" charset="0"/>
              </a:rPr>
              <a:t>-Anyone worried that violence could spread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2000" dirty="0"/>
            </a:br>
            <a:endParaRPr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D163CD-58F8-5806-D9BD-C27DEFAA2D5B}"/>
              </a:ext>
            </a:extLst>
          </p:cNvPr>
          <p:cNvSpPr txBox="1"/>
          <p:nvPr/>
        </p:nvSpPr>
        <p:spPr>
          <a:xfrm>
            <a:off x="571499" y="279400"/>
            <a:ext cx="6460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Boston Massacre (1770)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400EAB-6B9F-FFC1-F222-3797791E0604}"/>
              </a:ext>
            </a:extLst>
          </p:cNvPr>
          <p:cNvSpPr txBox="1"/>
          <p:nvPr/>
        </p:nvSpPr>
        <p:spPr>
          <a:xfrm>
            <a:off x="319838" y="1000098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What This Law Does: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90C7C0-A77F-E030-F0C3-2A7BF733C049}"/>
              </a:ext>
            </a:extLst>
          </p:cNvPr>
          <p:cNvSpPr txBox="1"/>
          <p:nvPr/>
        </p:nvSpPr>
        <p:spPr>
          <a:xfrm>
            <a:off x="4572000" y="1000097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Who It Affects: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3FC648-2303-6077-B6F9-DB8853C6EE55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2 Card</a:t>
            </a:r>
          </a:p>
        </p:txBody>
      </p:sp>
    </p:spTree>
    <p:extLst>
      <p:ext uri="{BB962C8B-B14F-4D97-AF65-F5344CB8AC3E}">
        <p14:creationId xmlns:p14="http://schemas.microsoft.com/office/powerpoint/2010/main" val="29358200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B92FEB6C-44F7-8EBA-F4D1-D2F3D6236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3E4F07-D5F6-1B3E-DD8D-173CDCE43410}"/>
              </a:ext>
            </a:extLst>
          </p:cNvPr>
          <p:cNvSpPr txBox="1"/>
          <p:nvPr/>
        </p:nvSpPr>
        <p:spPr>
          <a:xfrm>
            <a:off x="467119" y="170169"/>
            <a:ext cx="537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Boston Massacre (1770)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3DA849-E577-4FBA-78DE-E8798A1E5819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2 Card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E5E249D8-AACC-04D3-C154-ECE1607022C1}"/>
              </a:ext>
            </a:extLst>
          </p:cNvPr>
          <p:cNvSpPr txBox="1">
            <a:spLocks/>
          </p:cNvSpPr>
          <p:nvPr/>
        </p:nvSpPr>
        <p:spPr>
          <a:xfrm>
            <a:off x="322311" y="2571750"/>
            <a:ext cx="2929604" cy="14593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algn="ctr" fontAlgn="base">
              <a:lnSpc>
                <a:spcPct val="100000"/>
              </a:lnSpc>
            </a:pPr>
            <a:r>
              <a:rPr lang="en-US" sz="1800" dirty="0"/>
              <a:t>“You choose to stay loyal to the Crown and reject calls for rebellion.” </a:t>
            </a:r>
          </a:p>
          <a:p>
            <a:pPr marL="0" indent="0" algn="ctr" fontAlgn="base">
              <a:lnSpc>
                <a:spcPct val="100000"/>
              </a:lnSpc>
            </a:pPr>
            <a:r>
              <a:rPr lang="en-US" sz="1800" b="1" dirty="0"/>
              <a:t>-2 Liberty Point 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4599817D-572C-09D8-466D-BA777B8280D1}"/>
              </a:ext>
            </a:extLst>
          </p:cNvPr>
          <p:cNvSpPr txBox="1">
            <a:spLocks/>
          </p:cNvSpPr>
          <p:nvPr/>
        </p:nvSpPr>
        <p:spPr>
          <a:xfrm>
            <a:off x="322311" y="914400"/>
            <a:ext cx="2929604" cy="206748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/>
              <a:t>Comply: </a:t>
            </a:r>
            <a:r>
              <a:rPr lang="en-US" sz="1800" dirty="0"/>
              <a:t>Stay loyal to the Crown. Reject violence on both sides but believe that this incident was caused by the protesters. </a:t>
            </a:r>
            <a:endParaRPr lang="en-US" sz="1800" b="1" dirty="0"/>
          </a:p>
        </p:txBody>
      </p:sp>
      <p:sp>
        <p:nvSpPr>
          <p:cNvPr id="12" name="Google Shape;264;p42">
            <a:extLst>
              <a:ext uri="{FF2B5EF4-FFF2-40B4-BE49-F238E27FC236}">
                <a16:creationId xmlns:a16="http://schemas.microsoft.com/office/drawing/2014/main" id="{FAEA6B7B-FBEA-9C7D-EB9A-7523E40A52D9}"/>
              </a:ext>
            </a:extLst>
          </p:cNvPr>
          <p:cNvSpPr txBox="1">
            <a:spLocks/>
          </p:cNvSpPr>
          <p:nvPr/>
        </p:nvSpPr>
        <p:spPr>
          <a:xfrm>
            <a:off x="3545587" y="2571750"/>
            <a:ext cx="2842334" cy="2290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1-3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upset fellow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colonists who become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stronger supporters of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the Crown.”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-3 Liberty Points 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6EE256F3-5D59-1E0E-1C04-AD1EEEDD3DD5}"/>
              </a:ext>
            </a:extLst>
          </p:cNvPr>
          <p:cNvSpPr txBox="1">
            <a:spLocks/>
          </p:cNvSpPr>
          <p:nvPr/>
        </p:nvSpPr>
        <p:spPr>
          <a:xfrm>
            <a:off x="3987786" y="1130304"/>
            <a:ext cx="4679695" cy="134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pPr marL="0" indent="0"/>
            <a:r>
              <a:rPr lang="en-US" b="1" dirty="0"/>
              <a:t>Resist: </a:t>
            </a:r>
            <a:r>
              <a:rPr lang="en-US" sz="1800" dirty="0">
                <a:latin typeface="+mj-lt"/>
              </a:rPr>
              <a:t>Call for an end to the violence, which you believe was caused by the soldiers. Demand the King stop the attacks on civilians. If you resist, roll the dice.</a:t>
            </a:r>
            <a:endParaRPr lang="en-US" sz="1800" b="1" dirty="0">
              <a:latin typeface="+mj-lt"/>
            </a:endParaRPr>
          </a:p>
        </p:txBody>
      </p:sp>
      <p:sp>
        <p:nvSpPr>
          <p:cNvPr id="14" name="Google Shape;264;p42">
            <a:extLst>
              <a:ext uri="{FF2B5EF4-FFF2-40B4-BE49-F238E27FC236}">
                <a16:creationId xmlns:a16="http://schemas.microsoft.com/office/drawing/2014/main" id="{CA1D5E4D-01C7-F41C-4E97-33142AA05D3A}"/>
              </a:ext>
            </a:extLst>
          </p:cNvPr>
          <p:cNvSpPr txBox="1">
            <a:spLocks/>
          </p:cNvSpPr>
          <p:nvPr/>
        </p:nvSpPr>
        <p:spPr>
          <a:xfrm>
            <a:off x="6557295" y="2575150"/>
            <a:ext cx="2419280" cy="207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4-6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bring others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to the cause.”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+2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2310944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EC72DE23-4118-4355-8813-4CC6FE1E9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>
            <a:extLst>
              <a:ext uri="{FF2B5EF4-FFF2-40B4-BE49-F238E27FC236}">
                <a16:creationId xmlns:a16="http://schemas.microsoft.com/office/drawing/2014/main" id="{68BBE406-92D9-35C0-6253-4ADABEA7A30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75451" y="1348090"/>
            <a:ext cx="4148064" cy="351601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/>
            <a:r>
              <a:rPr lang="en-US" sz="1800" dirty="0"/>
              <a:t>-Tea is among the most favorite drinks of the empire, and the colonies. </a:t>
            </a:r>
          </a:p>
          <a:p>
            <a:pPr marL="0" indent="0"/>
            <a:r>
              <a:rPr lang="en-US" sz="1800" dirty="0"/>
              <a:t>-The act gives the British East India Company a monopoly on tea sales to the colonies, while also cutting the taxes on tea. </a:t>
            </a:r>
          </a:p>
          <a:p>
            <a:pPr marL="0" indent="0"/>
            <a:r>
              <a:rPr lang="en-US" sz="1800" dirty="0"/>
              <a:t>-Tea prices go down, but the law restricts who can sell tea and harms those getting rich in the smuggling of foreign tea. </a:t>
            </a:r>
          </a:p>
        </p:txBody>
      </p:sp>
      <p:sp>
        <p:nvSpPr>
          <p:cNvPr id="351" name="Google Shape;351;p47">
            <a:extLst>
              <a:ext uri="{FF2B5EF4-FFF2-40B4-BE49-F238E27FC236}">
                <a16:creationId xmlns:a16="http://schemas.microsoft.com/office/drawing/2014/main" id="{365558F4-B318-602D-DD79-F25C0B761B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32609" y="1280980"/>
            <a:ext cx="3947586" cy="33105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sz="1800" dirty="0">
                <a:latin typeface="Quicksand Medium" panose="020B0604020202020204" charset="0"/>
              </a:rPr>
              <a:t>-Most families who enjoy tea as a regular dink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-Shop owners who sell tea, whether they have a license with the British East India Company or not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-Tea smugglers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2000" dirty="0"/>
            </a:br>
            <a:endParaRPr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CA3A62-3C02-74A6-6470-59B2D0AEC40C}"/>
              </a:ext>
            </a:extLst>
          </p:cNvPr>
          <p:cNvSpPr txBox="1"/>
          <p:nvPr/>
        </p:nvSpPr>
        <p:spPr>
          <a:xfrm>
            <a:off x="571499" y="279400"/>
            <a:ext cx="6460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Tea Act (1773)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2BC68E-4D79-0D54-907D-DF6CE80FF1E6}"/>
              </a:ext>
            </a:extLst>
          </p:cNvPr>
          <p:cNvSpPr txBox="1"/>
          <p:nvPr/>
        </p:nvSpPr>
        <p:spPr>
          <a:xfrm>
            <a:off x="319838" y="1000098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What This Law Does: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6BB8B0-E10C-2343-93B3-74D73B0CB2FC}"/>
              </a:ext>
            </a:extLst>
          </p:cNvPr>
          <p:cNvSpPr txBox="1"/>
          <p:nvPr/>
        </p:nvSpPr>
        <p:spPr>
          <a:xfrm>
            <a:off x="4572000" y="1000097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Who It Affects: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590E8A-016D-0424-A98F-CD7A0DC765DB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2 Card</a:t>
            </a:r>
          </a:p>
        </p:txBody>
      </p:sp>
    </p:spTree>
    <p:extLst>
      <p:ext uri="{BB962C8B-B14F-4D97-AF65-F5344CB8AC3E}">
        <p14:creationId xmlns:p14="http://schemas.microsoft.com/office/powerpoint/2010/main" val="2220930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FB301D6E-176E-D700-E5C0-46765130E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E6F0E9-BB6B-DA29-7D58-BC4FB77BA980}"/>
              </a:ext>
            </a:extLst>
          </p:cNvPr>
          <p:cNvSpPr txBox="1"/>
          <p:nvPr/>
        </p:nvSpPr>
        <p:spPr>
          <a:xfrm>
            <a:off x="467119" y="170169"/>
            <a:ext cx="537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Tea Act (1773)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C5C35-44D3-B32D-F502-B53958FF27D5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2 Card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A602B5B6-62ED-E079-EDA6-A638B554F311}"/>
              </a:ext>
            </a:extLst>
          </p:cNvPr>
          <p:cNvSpPr txBox="1">
            <a:spLocks/>
          </p:cNvSpPr>
          <p:nvPr/>
        </p:nvSpPr>
        <p:spPr>
          <a:xfrm>
            <a:off x="322311" y="2571750"/>
            <a:ext cx="2929604" cy="14593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algn="ctr" fontAlgn="base">
              <a:lnSpc>
                <a:spcPct val="100000"/>
              </a:lnSpc>
            </a:pPr>
            <a:r>
              <a:rPr lang="en-US" sz="1800" dirty="0"/>
              <a:t>“You choose to stay loyal to the Crown and reject calls for rebellion.” </a:t>
            </a:r>
          </a:p>
          <a:p>
            <a:pPr marL="0" indent="0" algn="ctr" fontAlgn="base">
              <a:lnSpc>
                <a:spcPct val="100000"/>
              </a:lnSpc>
            </a:pPr>
            <a:r>
              <a:rPr lang="en-US" sz="1800" b="1" dirty="0"/>
              <a:t>-2 Liberty Point 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FAC80E0E-496E-24A9-C056-8AFB61D31890}"/>
              </a:ext>
            </a:extLst>
          </p:cNvPr>
          <p:cNvSpPr txBox="1">
            <a:spLocks/>
          </p:cNvSpPr>
          <p:nvPr/>
        </p:nvSpPr>
        <p:spPr>
          <a:xfrm>
            <a:off x="322311" y="1197735"/>
            <a:ext cx="2929604" cy="1278954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/>
              <a:t>Comply: </a:t>
            </a:r>
            <a:r>
              <a:rPr lang="en-US" sz="1800" dirty="0"/>
              <a:t>Buy the cheaper tea and enjoy the fruits of living in a global empire. </a:t>
            </a:r>
            <a:endParaRPr lang="en-US" sz="1800" b="1" dirty="0"/>
          </a:p>
        </p:txBody>
      </p:sp>
      <p:sp>
        <p:nvSpPr>
          <p:cNvPr id="12" name="Google Shape;264;p42">
            <a:extLst>
              <a:ext uri="{FF2B5EF4-FFF2-40B4-BE49-F238E27FC236}">
                <a16:creationId xmlns:a16="http://schemas.microsoft.com/office/drawing/2014/main" id="{1FADDF01-25DC-619D-D917-7725B3A524CD}"/>
              </a:ext>
            </a:extLst>
          </p:cNvPr>
          <p:cNvSpPr txBox="1">
            <a:spLocks/>
          </p:cNvSpPr>
          <p:nvPr/>
        </p:nvSpPr>
        <p:spPr>
          <a:xfrm>
            <a:off x="3545587" y="2571750"/>
            <a:ext cx="2842334" cy="2290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1-3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upset fellow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colonists who become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stronger supporters of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the Crown.”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-3 Liberty Points 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8E4E399A-8BBC-8D2C-F913-1C39944DB0A7}"/>
              </a:ext>
            </a:extLst>
          </p:cNvPr>
          <p:cNvSpPr txBox="1">
            <a:spLocks/>
          </p:cNvSpPr>
          <p:nvPr/>
        </p:nvSpPr>
        <p:spPr>
          <a:xfrm>
            <a:off x="3987786" y="1017431"/>
            <a:ext cx="4679695" cy="145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pPr fontAlgn="base"/>
            <a:r>
              <a:rPr lang="en-US" b="1" dirty="0"/>
              <a:t>Resist: </a:t>
            </a:r>
            <a:r>
              <a:rPr lang="en-US" sz="1800" dirty="0">
                <a:latin typeface="+mj-lt"/>
              </a:rPr>
              <a:t>Boycott tea and take a stand against the implied power of the Crown to issue new taxes without colonial consent. If you resist, roll the dice.</a:t>
            </a:r>
            <a:endParaRPr lang="en-US" sz="1800" b="1" dirty="0">
              <a:latin typeface="+mj-lt"/>
            </a:endParaRPr>
          </a:p>
        </p:txBody>
      </p:sp>
      <p:sp>
        <p:nvSpPr>
          <p:cNvPr id="14" name="Google Shape;264;p42">
            <a:extLst>
              <a:ext uri="{FF2B5EF4-FFF2-40B4-BE49-F238E27FC236}">
                <a16:creationId xmlns:a16="http://schemas.microsoft.com/office/drawing/2014/main" id="{8BD574A3-3B89-D03F-592F-59426E491ECA}"/>
              </a:ext>
            </a:extLst>
          </p:cNvPr>
          <p:cNvSpPr txBox="1">
            <a:spLocks/>
          </p:cNvSpPr>
          <p:nvPr/>
        </p:nvSpPr>
        <p:spPr>
          <a:xfrm>
            <a:off x="6557295" y="2575150"/>
            <a:ext cx="2419280" cy="207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4-6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bring others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to the cause.”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+2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4114117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C14CD1D4-9E04-287E-2B04-C61DF0AA0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>
            <a:extLst>
              <a:ext uri="{FF2B5EF4-FFF2-40B4-BE49-F238E27FC236}">
                <a16:creationId xmlns:a16="http://schemas.microsoft.com/office/drawing/2014/main" id="{D4550BAA-1FB6-D468-0769-4962F9673B6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71499" y="1358722"/>
            <a:ext cx="3807318" cy="335766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 fontAlgn="base">
              <a:lnSpc>
                <a:spcPct val="100000"/>
              </a:lnSpc>
            </a:pPr>
            <a:r>
              <a:rPr lang="en-US" sz="2000" dirty="0"/>
              <a:t>-This is not a new tax or a law, per se. This is a serious event occurring in the colonies as a result of the growing tensions between Patriots and the Crown.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2000" dirty="0"/>
              <a:t>-In total, 342 chests of tea (roughly 46 tons) were thrown overboard, costing nearly $4 million in today’s money. </a:t>
            </a:r>
          </a:p>
        </p:txBody>
      </p:sp>
      <p:sp>
        <p:nvSpPr>
          <p:cNvPr id="351" name="Google Shape;351;p47">
            <a:extLst>
              <a:ext uri="{FF2B5EF4-FFF2-40B4-BE49-F238E27FC236}">
                <a16:creationId xmlns:a16="http://schemas.microsoft.com/office/drawing/2014/main" id="{7162A0E2-F121-5607-3B2C-1AE685C9F6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32609" y="1280980"/>
            <a:ext cx="3947586" cy="33105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sz="1800" dirty="0">
                <a:latin typeface="Quicksand Medium" panose="020B0604020202020204" charset="0"/>
              </a:rPr>
              <a:t>-Individuals living in and around the Boston area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-Patriots and Loyalists who each have a different understanding of what happened and why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-Merchants (tea or otherwise) who might fear their supplies could be targeted next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-Anyone worried about the possible increase in violence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2000" dirty="0"/>
            </a:br>
            <a:endParaRPr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53EC3C-AB42-3919-75C5-A630E5D1A459}"/>
              </a:ext>
            </a:extLst>
          </p:cNvPr>
          <p:cNvSpPr txBox="1"/>
          <p:nvPr/>
        </p:nvSpPr>
        <p:spPr>
          <a:xfrm>
            <a:off x="571499" y="279400"/>
            <a:ext cx="6460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Boston Tea Party (1773)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E6EC0F-D1C3-E577-9ABB-D3B7E894065A}"/>
              </a:ext>
            </a:extLst>
          </p:cNvPr>
          <p:cNvSpPr txBox="1"/>
          <p:nvPr/>
        </p:nvSpPr>
        <p:spPr>
          <a:xfrm>
            <a:off x="319838" y="1000098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What This Law Does: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64E138-75CA-165F-2D3D-68439C58EE6E}"/>
              </a:ext>
            </a:extLst>
          </p:cNvPr>
          <p:cNvSpPr txBox="1"/>
          <p:nvPr/>
        </p:nvSpPr>
        <p:spPr>
          <a:xfrm>
            <a:off x="4572000" y="1000097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Who It Affects:</a:t>
            </a:r>
          </a:p>
        </p:txBody>
      </p:sp>
    </p:spTree>
    <p:extLst>
      <p:ext uri="{BB962C8B-B14F-4D97-AF65-F5344CB8AC3E}">
        <p14:creationId xmlns:p14="http://schemas.microsoft.com/office/powerpoint/2010/main" val="3337706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164BFE1D-5A0E-9BA0-44B7-BA336C290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730361-068B-1F9A-A01E-06572C528837}"/>
              </a:ext>
            </a:extLst>
          </p:cNvPr>
          <p:cNvSpPr txBox="1"/>
          <p:nvPr/>
        </p:nvSpPr>
        <p:spPr>
          <a:xfrm>
            <a:off x="409164" y="334194"/>
            <a:ext cx="537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Boston Tea Party (1773)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6BE003-E47A-BED9-2057-C185B38AEA85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2 Card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76F62B6C-6460-0664-C984-28D16073A167}"/>
              </a:ext>
            </a:extLst>
          </p:cNvPr>
          <p:cNvSpPr txBox="1">
            <a:spLocks/>
          </p:cNvSpPr>
          <p:nvPr/>
        </p:nvSpPr>
        <p:spPr>
          <a:xfrm>
            <a:off x="322311" y="3061147"/>
            <a:ext cx="2929604" cy="14593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algn="ctr" fontAlgn="base">
              <a:lnSpc>
                <a:spcPct val="100000"/>
              </a:lnSpc>
            </a:pPr>
            <a:r>
              <a:rPr lang="en-US" sz="1800" dirty="0"/>
              <a:t>“You choose to stay loyal to the Crown and reject calls for rebellion.” </a:t>
            </a:r>
          </a:p>
          <a:p>
            <a:pPr marL="0" indent="0" algn="ctr" fontAlgn="base">
              <a:lnSpc>
                <a:spcPct val="100000"/>
              </a:lnSpc>
            </a:pPr>
            <a:r>
              <a:rPr lang="en-US" sz="1800" b="1" dirty="0"/>
              <a:t>-2 Liberty Point 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A6E42834-BFBC-B1A2-01B8-649FD2918D99}"/>
              </a:ext>
            </a:extLst>
          </p:cNvPr>
          <p:cNvSpPr txBox="1">
            <a:spLocks/>
          </p:cNvSpPr>
          <p:nvPr/>
        </p:nvSpPr>
        <p:spPr>
          <a:xfrm>
            <a:off x="322311" y="1014031"/>
            <a:ext cx="2929604" cy="199318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/>
              <a:t>Comply: </a:t>
            </a:r>
            <a:r>
              <a:rPr lang="en-US" sz="1800" dirty="0"/>
              <a:t>Stay loyal to the Crown—reject the senseless destruction of the tea and call for the Sons of Liberty to be arrested.  </a:t>
            </a:r>
            <a:endParaRPr lang="en-US" sz="1800" b="1" dirty="0"/>
          </a:p>
        </p:txBody>
      </p:sp>
      <p:sp>
        <p:nvSpPr>
          <p:cNvPr id="12" name="Google Shape;264;p42">
            <a:extLst>
              <a:ext uri="{FF2B5EF4-FFF2-40B4-BE49-F238E27FC236}">
                <a16:creationId xmlns:a16="http://schemas.microsoft.com/office/drawing/2014/main" id="{0D20C879-A50B-B58A-EA48-B635A876CC80}"/>
              </a:ext>
            </a:extLst>
          </p:cNvPr>
          <p:cNvSpPr txBox="1">
            <a:spLocks/>
          </p:cNvSpPr>
          <p:nvPr/>
        </p:nvSpPr>
        <p:spPr>
          <a:xfrm>
            <a:off x="3545587" y="2571750"/>
            <a:ext cx="2842334" cy="2290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1-3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upset fellow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colonists who become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stronger supporters of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the Crown.”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-3 Liberty Points 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83F6EC76-F797-7B97-738F-6AC9512CE8E4}"/>
              </a:ext>
            </a:extLst>
          </p:cNvPr>
          <p:cNvSpPr txBox="1">
            <a:spLocks/>
          </p:cNvSpPr>
          <p:nvPr/>
        </p:nvSpPr>
        <p:spPr>
          <a:xfrm>
            <a:off x="3545588" y="856445"/>
            <a:ext cx="5430987" cy="145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pPr fontAlgn="base"/>
            <a:r>
              <a:rPr lang="en-US" b="1" dirty="0"/>
              <a:t>Resist: </a:t>
            </a:r>
            <a:r>
              <a:rPr lang="en-US" sz="1800" dirty="0">
                <a:latin typeface="+mj-lt"/>
              </a:rPr>
              <a:t>Support the actions of the Sons of Liberty—call for an end to taxation without representation. If you resist, roll the dice.</a:t>
            </a:r>
            <a:endParaRPr lang="en-US" sz="1800" b="1" dirty="0">
              <a:latin typeface="+mj-lt"/>
            </a:endParaRPr>
          </a:p>
        </p:txBody>
      </p:sp>
      <p:sp>
        <p:nvSpPr>
          <p:cNvPr id="14" name="Google Shape;264;p42">
            <a:extLst>
              <a:ext uri="{FF2B5EF4-FFF2-40B4-BE49-F238E27FC236}">
                <a16:creationId xmlns:a16="http://schemas.microsoft.com/office/drawing/2014/main" id="{53962F34-6946-110F-24A5-EA232451911C}"/>
              </a:ext>
            </a:extLst>
          </p:cNvPr>
          <p:cNvSpPr txBox="1">
            <a:spLocks/>
          </p:cNvSpPr>
          <p:nvPr/>
        </p:nvSpPr>
        <p:spPr>
          <a:xfrm>
            <a:off x="6557295" y="2575150"/>
            <a:ext cx="2419280" cy="207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4-6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bring others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to the cause.”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+2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326857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2A6101D7-BA28-EFBE-F63C-472776820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>
            <a:extLst>
              <a:ext uri="{FF2B5EF4-FFF2-40B4-BE49-F238E27FC236}">
                <a16:creationId xmlns:a16="http://schemas.microsoft.com/office/drawing/2014/main" id="{2FE41474-84AC-3B18-3B0B-1A0A912DA1D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71499" y="1443798"/>
            <a:ext cx="3878152" cy="32606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 fontAlgn="base"/>
            <a:r>
              <a:rPr lang="en-US" sz="1900" dirty="0"/>
              <a:t>-There are several different laws passed all at once. They do a range of things from close the port of Boston to expanding the power of the royal governors. </a:t>
            </a:r>
          </a:p>
          <a:p>
            <a:pPr marL="0" indent="0" fontAlgn="base"/>
            <a:r>
              <a:rPr lang="en-US" sz="1900" dirty="0"/>
              <a:t>-They also limit or remove colonial assemblies and strengthen the power of the military to enforce laws. </a:t>
            </a:r>
          </a:p>
        </p:txBody>
      </p:sp>
      <p:sp>
        <p:nvSpPr>
          <p:cNvPr id="351" name="Google Shape;351;p47">
            <a:extLst>
              <a:ext uri="{FF2B5EF4-FFF2-40B4-BE49-F238E27FC236}">
                <a16:creationId xmlns:a16="http://schemas.microsoft.com/office/drawing/2014/main" id="{52CAFC42-CFD9-5986-ED94-3CD67999A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32609" y="1280980"/>
            <a:ext cx="3947586" cy="37031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sz="1800" dirty="0">
                <a:latin typeface="Quicksand Medium" panose="020B0604020202020204" charset="0"/>
              </a:rPr>
              <a:t>-Individuals living in and around the Boston area—actually, all of Massachusetts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-Merchants, shippers, and dockworkers who rely on the port of Boston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-Families who may need to pay higher prices for goods because of slower trade</a:t>
            </a:r>
            <a:br>
              <a:rPr lang="en-US" sz="1800" dirty="0">
                <a:latin typeface="Quicksand Medium" panose="020B0604020202020204" charset="0"/>
              </a:rPr>
            </a:br>
            <a:r>
              <a:rPr lang="en-US" sz="1800" dirty="0">
                <a:latin typeface="Quicksand Medium" panose="020B0604020202020204" charset="0"/>
              </a:rPr>
              <a:t>-Colonists who supported self-government through their elected assemblies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2000" dirty="0"/>
            </a:br>
            <a:endParaRPr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715B65-1CB1-DC72-AF31-CB78787D8C87}"/>
              </a:ext>
            </a:extLst>
          </p:cNvPr>
          <p:cNvSpPr txBox="1"/>
          <p:nvPr/>
        </p:nvSpPr>
        <p:spPr>
          <a:xfrm>
            <a:off x="571499" y="279400"/>
            <a:ext cx="6460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Intolerable Acts (1774)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6E96F1-7523-1E2E-20EC-43AD47BD5377}"/>
              </a:ext>
            </a:extLst>
          </p:cNvPr>
          <p:cNvSpPr txBox="1"/>
          <p:nvPr/>
        </p:nvSpPr>
        <p:spPr>
          <a:xfrm>
            <a:off x="319838" y="1000098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What This Law Does: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14F8BE-892D-1F9B-38BC-862794466231}"/>
              </a:ext>
            </a:extLst>
          </p:cNvPr>
          <p:cNvSpPr txBox="1"/>
          <p:nvPr/>
        </p:nvSpPr>
        <p:spPr>
          <a:xfrm>
            <a:off x="4572000" y="1000097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Who It Affects: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9FAB01-75A5-F6E5-4AF9-D1FE0C814244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2 Card</a:t>
            </a:r>
          </a:p>
        </p:txBody>
      </p:sp>
    </p:spTree>
    <p:extLst>
      <p:ext uri="{BB962C8B-B14F-4D97-AF65-F5344CB8AC3E}">
        <p14:creationId xmlns:p14="http://schemas.microsoft.com/office/powerpoint/2010/main" val="3715970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3225F5BF-7B57-4CAF-5237-45F802512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052F4D-3977-90B5-EBBC-D644B2F5B1DD}"/>
              </a:ext>
            </a:extLst>
          </p:cNvPr>
          <p:cNvSpPr txBox="1"/>
          <p:nvPr/>
        </p:nvSpPr>
        <p:spPr>
          <a:xfrm>
            <a:off x="409164" y="334194"/>
            <a:ext cx="5373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Intolerable Acts (1774)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F7EADB-7551-D5EF-5C22-247847F9808F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2 Card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2BD8882F-9952-B407-BAF6-A1ABDFDEDF0C}"/>
              </a:ext>
            </a:extLst>
          </p:cNvPr>
          <p:cNvSpPr txBox="1">
            <a:spLocks/>
          </p:cNvSpPr>
          <p:nvPr/>
        </p:nvSpPr>
        <p:spPr>
          <a:xfrm>
            <a:off x="322311" y="2571751"/>
            <a:ext cx="2929604" cy="19487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algn="ctr" fontAlgn="base">
              <a:lnSpc>
                <a:spcPct val="100000"/>
              </a:lnSpc>
            </a:pPr>
            <a:r>
              <a:rPr lang="en-US" sz="1800" dirty="0"/>
              <a:t>“You choose to stay loyal to the Crown and reject calls for rebellion.” </a:t>
            </a:r>
          </a:p>
          <a:p>
            <a:pPr marL="0" indent="0" algn="ctr" fontAlgn="base">
              <a:lnSpc>
                <a:spcPct val="100000"/>
              </a:lnSpc>
            </a:pPr>
            <a:r>
              <a:rPr lang="en-US" sz="1800" b="1" dirty="0"/>
              <a:t>-2 Liberty Point 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899B9C95-824B-AEA3-D3C5-3E7FAAA6144A}"/>
              </a:ext>
            </a:extLst>
          </p:cNvPr>
          <p:cNvSpPr txBox="1">
            <a:spLocks/>
          </p:cNvSpPr>
          <p:nvPr/>
        </p:nvSpPr>
        <p:spPr>
          <a:xfrm>
            <a:off x="322311" y="1014031"/>
            <a:ext cx="2929604" cy="169697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/>
              <a:t>Comply: </a:t>
            </a:r>
            <a:r>
              <a:rPr lang="en-US" sz="1800" dirty="0"/>
              <a:t>Accept the new restrictions—seeing them as the result of the rebels—and obeying the new laws. </a:t>
            </a:r>
            <a:endParaRPr lang="en-US" sz="1800" b="1" dirty="0"/>
          </a:p>
        </p:txBody>
      </p:sp>
      <p:sp>
        <p:nvSpPr>
          <p:cNvPr id="12" name="Google Shape;264;p42">
            <a:extLst>
              <a:ext uri="{FF2B5EF4-FFF2-40B4-BE49-F238E27FC236}">
                <a16:creationId xmlns:a16="http://schemas.microsoft.com/office/drawing/2014/main" id="{7419DE33-79A8-251A-2978-858C342F15BC}"/>
              </a:ext>
            </a:extLst>
          </p:cNvPr>
          <p:cNvSpPr txBox="1">
            <a:spLocks/>
          </p:cNvSpPr>
          <p:nvPr/>
        </p:nvSpPr>
        <p:spPr>
          <a:xfrm>
            <a:off x="3545587" y="2571750"/>
            <a:ext cx="2842334" cy="2290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1-3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upset fellow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colonists who become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stronger supporters of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the Crown.”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-3 Liberty Points 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8A0E9602-FB92-9618-57FF-9DF0267B34AC}"/>
              </a:ext>
            </a:extLst>
          </p:cNvPr>
          <p:cNvSpPr txBox="1">
            <a:spLocks/>
          </p:cNvSpPr>
          <p:nvPr/>
        </p:nvSpPr>
        <p:spPr>
          <a:xfrm>
            <a:off x="3545588" y="856445"/>
            <a:ext cx="5430987" cy="1459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pPr fontAlgn="base"/>
            <a:r>
              <a:rPr lang="en-US" b="1" dirty="0"/>
              <a:t>Resist: </a:t>
            </a:r>
            <a:r>
              <a:rPr lang="en-US" sz="1800" dirty="0">
                <a:latin typeface="+mj-lt"/>
              </a:rPr>
              <a:t>Push back against the restrictions and demand colonial assemblies be restored. If you resist, roll the dice.</a:t>
            </a:r>
            <a:endParaRPr lang="en-US" sz="1800" b="1" dirty="0">
              <a:latin typeface="+mj-lt"/>
            </a:endParaRPr>
          </a:p>
        </p:txBody>
      </p:sp>
      <p:sp>
        <p:nvSpPr>
          <p:cNvPr id="14" name="Google Shape;264;p42">
            <a:extLst>
              <a:ext uri="{FF2B5EF4-FFF2-40B4-BE49-F238E27FC236}">
                <a16:creationId xmlns:a16="http://schemas.microsoft.com/office/drawing/2014/main" id="{C0FBB404-C842-83B5-A866-8B664964A15D}"/>
              </a:ext>
            </a:extLst>
          </p:cNvPr>
          <p:cNvSpPr txBox="1">
            <a:spLocks/>
          </p:cNvSpPr>
          <p:nvPr/>
        </p:nvSpPr>
        <p:spPr>
          <a:xfrm>
            <a:off x="6557295" y="2575150"/>
            <a:ext cx="2419280" cy="207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4-6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bring others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to the cause.”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+2 Liberty Point </a:t>
            </a:r>
          </a:p>
        </p:txBody>
      </p:sp>
    </p:spTree>
    <p:extLst>
      <p:ext uri="{BB962C8B-B14F-4D97-AF65-F5344CB8AC3E}">
        <p14:creationId xmlns:p14="http://schemas.microsoft.com/office/powerpoint/2010/main" val="1938894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6DDC1BEC-6262-F2CC-29E8-5EF11AFFD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7">
            <a:extLst>
              <a:ext uri="{FF2B5EF4-FFF2-40B4-BE49-F238E27FC236}">
                <a16:creationId xmlns:a16="http://schemas.microsoft.com/office/drawing/2014/main" id="{2969C62D-B042-A2E3-6C6D-93EF2DF3FCD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95837" y="1307874"/>
            <a:ext cx="3876540" cy="33027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 fontAlgn="base"/>
            <a:r>
              <a:rPr lang="en-US" sz="2000" dirty="0"/>
              <a:t>-This is not a new tax or a law, per se. This is a serious event occurring in the colonies as a result of the growing tensions between patriots and the Crown.</a:t>
            </a:r>
          </a:p>
          <a:p>
            <a:pPr marL="0" indent="0" fontAlgn="base"/>
            <a:r>
              <a:rPr lang="en-US" sz="2000" dirty="0"/>
              <a:t>-In the end, several hundred people are wounded or die from the fighting this day. </a:t>
            </a:r>
          </a:p>
        </p:txBody>
      </p:sp>
      <p:sp>
        <p:nvSpPr>
          <p:cNvPr id="351" name="Google Shape;351;p47">
            <a:extLst>
              <a:ext uri="{FF2B5EF4-FFF2-40B4-BE49-F238E27FC236}">
                <a16:creationId xmlns:a16="http://schemas.microsoft.com/office/drawing/2014/main" id="{71A21CC3-4A4E-6E99-0ED6-BB80B718A4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32609" y="1280980"/>
            <a:ext cx="3947586" cy="37031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en-US" sz="2000" dirty="0">
                <a:latin typeface="Quicksand Medium" panose="020B0604020202020204" charset="0"/>
              </a:rPr>
              <a:t>-Individuals living in and around Lexington and Concord—Massachusetts in general</a:t>
            </a:r>
            <a:br>
              <a:rPr lang="en-US" sz="2000" dirty="0">
                <a:latin typeface="Quicksand Medium" panose="020B0604020202020204" charset="0"/>
              </a:rPr>
            </a:br>
            <a:r>
              <a:rPr lang="en-US" sz="2000" dirty="0">
                <a:latin typeface="Quicksand Medium" panose="020B0604020202020204" charset="0"/>
              </a:rPr>
              <a:t>-Militia members and farmers</a:t>
            </a:r>
            <a:br>
              <a:rPr lang="en-US" sz="2000" dirty="0">
                <a:latin typeface="Quicksand Medium" panose="020B0604020202020204" charset="0"/>
              </a:rPr>
            </a:br>
            <a:r>
              <a:rPr lang="en-US" sz="2000" dirty="0">
                <a:latin typeface="Quicksand Medium" panose="020B0604020202020204" charset="0"/>
              </a:rPr>
              <a:t>-Families worried about safety and war</a:t>
            </a:r>
            <a:br>
              <a:rPr lang="en-US" dirty="0">
                <a:latin typeface="Quicksand Medium" panose="020B0604020202020204" charset="0"/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sz="2000" dirty="0"/>
            </a:br>
            <a:endParaRPr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206FFE-CB37-4C0D-3DD6-B0F3AB043304}"/>
              </a:ext>
            </a:extLst>
          </p:cNvPr>
          <p:cNvSpPr txBox="1"/>
          <p:nvPr/>
        </p:nvSpPr>
        <p:spPr>
          <a:xfrm>
            <a:off x="571499" y="279400"/>
            <a:ext cx="6460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Lexington &amp; Concord (1775)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BB9B6F-32E0-EA05-95F8-C26BBDD2B3F4}"/>
              </a:ext>
            </a:extLst>
          </p:cNvPr>
          <p:cNvSpPr txBox="1"/>
          <p:nvPr/>
        </p:nvSpPr>
        <p:spPr>
          <a:xfrm>
            <a:off x="319838" y="1000098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What This Law Does: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B8E967-6504-F46D-652E-8CD199521607}"/>
              </a:ext>
            </a:extLst>
          </p:cNvPr>
          <p:cNvSpPr txBox="1"/>
          <p:nvPr/>
        </p:nvSpPr>
        <p:spPr>
          <a:xfrm>
            <a:off x="4572000" y="1000097"/>
            <a:ext cx="20434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Who It Affects: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911AB8-31A9-D939-1DC9-7C271CC1C6FC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2 Card</a:t>
            </a:r>
          </a:p>
        </p:txBody>
      </p:sp>
    </p:spTree>
    <p:extLst>
      <p:ext uri="{BB962C8B-B14F-4D97-AF65-F5344CB8AC3E}">
        <p14:creationId xmlns:p14="http://schemas.microsoft.com/office/powerpoint/2010/main" val="2301787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>
          <a:extLst>
            <a:ext uri="{FF2B5EF4-FFF2-40B4-BE49-F238E27FC236}">
              <a16:creationId xmlns:a16="http://schemas.microsoft.com/office/drawing/2014/main" id="{006CFCCD-6CA4-81D3-8D74-72CC66084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D3B6DF-86E8-D2AE-9FE7-2449195E1161}"/>
              </a:ext>
            </a:extLst>
          </p:cNvPr>
          <p:cNvSpPr txBox="1"/>
          <p:nvPr/>
        </p:nvSpPr>
        <p:spPr>
          <a:xfrm>
            <a:off x="409164" y="334194"/>
            <a:ext cx="6751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Quicksand" panose="020B0604020202020204" charset="0"/>
              </a:rPr>
              <a:t>Lexington &amp; Concord (1775)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BBA3BF-40B2-1D8C-1925-E6F0FA549509}"/>
              </a:ext>
            </a:extLst>
          </p:cNvPr>
          <p:cNvSpPr txBox="1"/>
          <p:nvPr/>
        </p:nvSpPr>
        <p:spPr>
          <a:xfrm>
            <a:off x="7668653" y="125511"/>
            <a:ext cx="113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2 Card</a:t>
            </a:r>
          </a:p>
        </p:txBody>
      </p:sp>
      <p:sp>
        <p:nvSpPr>
          <p:cNvPr id="10" name="Google Shape;264;p42">
            <a:extLst>
              <a:ext uri="{FF2B5EF4-FFF2-40B4-BE49-F238E27FC236}">
                <a16:creationId xmlns:a16="http://schemas.microsoft.com/office/drawing/2014/main" id="{26845F21-C07B-067F-EC9F-366FF1000781}"/>
              </a:ext>
            </a:extLst>
          </p:cNvPr>
          <p:cNvSpPr txBox="1">
            <a:spLocks/>
          </p:cNvSpPr>
          <p:nvPr/>
        </p:nvSpPr>
        <p:spPr>
          <a:xfrm>
            <a:off x="322311" y="2571751"/>
            <a:ext cx="2929604" cy="19487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28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icksand Medium"/>
              <a:buNone/>
              <a:defRPr sz="30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algn="ctr" fontAlgn="base">
              <a:lnSpc>
                <a:spcPct val="100000"/>
              </a:lnSpc>
            </a:pPr>
            <a:r>
              <a:rPr lang="en-US" sz="1800" dirty="0"/>
              <a:t>“You choose to stay loyal to the Crown and reject calls for rebellion.” </a:t>
            </a:r>
          </a:p>
          <a:p>
            <a:pPr marL="0" indent="0" algn="ctr" fontAlgn="base">
              <a:lnSpc>
                <a:spcPct val="100000"/>
              </a:lnSpc>
            </a:pPr>
            <a:r>
              <a:rPr lang="en-US" sz="1800" b="1" dirty="0"/>
              <a:t>-2 Liberty Point </a:t>
            </a:r>
          </a:p>
        </p:txBody>
      </p:sp>
      <p:sp>
        <p:nvSpPr>
          <p:cNvPr id="11" name="Subtitle 4">
            <a:extLst>
              <a:ext uri="{FF2B5EF4-FFF2-40B4-BE49-F238E27FC236}">
                <a16:creationId xmlns:a16="http://schemas.microsoft.com/office/drawing/2014/main" id="{A043011D-7146-E3BC-E09B-4C6641939898}"/>
              </a:ext>
            </a:extLst>
          </p:cNvPr>
          <p:cNvSpPr txBox="1">
            <a:spLocks/>
          </p:cNvSpPr>
          <p:nvPr/>
        </p:nvSpPr>
        <p:spPr>
          <a:xfrm>
            <a:off x="322311" y="1014031"/>
            <a:ext cx="2929604" cy="169697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000" b="1" dirty="0"/>
              <a:t>Comply: </a:t>
            </a:r>
            <a:r>
              <a:rPr lang="en-US" sz="1800" dirty="0"/>
              <a:t>Support the Army’s mission to collect the weapons and arrest the leaders of the rebellion. </a:t>
            </a:r>
            <a:endParaRPr lang="en-US" sz="1800" b="1" dirty="0"/>
          </a:p>
        </p:txBody>
      </p:sp>
      <p:sp>
        <p:nvSpPr>
          <p:cNvPr id="12" name="Google Shape;264;p42">
            <a:extLst>
              <a:ext uri="{FF2B5EF4-FFF2-40B4-BE49-F238E27FC236}">
                <a16:creationId xmlns:a16="http://schemas.microsoft.com/office/drawing/2014/main" id="{82C9679F-E80D-F2D0-3131-A0FD2EB68CC6}"/>
              </a:ext>
            </a:extLst>
          </p:cNvPr>
          <p:cNvSpPr txBox="1">
            <a:spLocks/>
          </p:cNvSpPr>
          <p:nvPr/>
        </p:nvSpPr>
        <p:spPr>
          <a:xfrm>
            <a:off x="3545587" y="2571750"/>
            <a:ext cx="2842334" cy="2290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1-3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upset fellow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colonists who become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stronger supporters of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the Crown.”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-3 Liberty Points </a:t>
            </a:r>
          </a:p>
        </p:txBody>
      </p:sp>
      <p:sp>
        <p:nvSpPr>
          <p:cNvPr id="13" name="Subtitle 4">
            <a:extLst>
              <a:ext uri="{FF2B5EF4-FFF2-40B4-BE49-F238E27FC236}">
                <a16:creationId xmlns:a16="http://schemas.microsoft.com/office/drawing/2014/main" id="{4F3D4C43-28D2-BF50-D6DC-0218F99BD4EB}"/>
              </a:ext>
            </a:extLst>
          </p:cNvPr>
          <p:cNvSpPr txBox="1">
            <a:spLocks/>
          </p:cNvSpPr>
          <p:nvPr/>
        </p:nvSpPr>
        <p:spPr>
          <a:xfrm>
            <a:off x="3545588" y="1307205"/>
            <a:ext cx="5430987" cy="1101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0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isei HarunoUmi"/>
              <a:buNone/>
              <a:defRPr sz="2400" b="1" i="0" u="none" strike="noStrike" cap="none">
                <a:solidFill>
                  <a:schemeClr val="dk1"/>
                </a:solidFill>
                <a:latin typeface="Kaisei HarunoUmi"/>
                <a:ea typeface="Kaisei HarunoUmi"/>
                <a:cs typeface="Kaisei HarunoUmi"/>
                <a:sym typeface="Kaisei HarunoUmi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b="1" dirty="0"/>
              <a:t>Resist: </a:t>
            </a:r>
            <a:r>
              <a:rPr lang="en-US" sz="1800" dirty="0">
                <a:latin typeface="+mj-lt"/>
              </a:rPr>
              <a:t>Support the rebels’ right to have weapons to defend themselves against an increasingly tyrannical government. If you resist, roll the dice.</a:t>
            </a:r>
            <a:endParaRPr lang="en-US" sz="1800" b="1" dirty="0">
              <a:latin typeface="+mj-lt"/>
            </a:endParaRPr>
          </a:p>
        </p:txBody>
      </p:sp>
      <p:sp>
        <p:nvSpPr>
          <p:cNvPr id="14" name="Google Shape;264;p42">
            <a:extLst>
              <a:ext uri="{FF2B5EF4-FFF2-40B4-BE49-F238E27FC236}">
                <a16:creationId xmlns:a16="http://schemas.microsoft.com/office/drawing/2014/main" id="{31D03958-6759-5ED4-601A-92B44F53B3F1}"/>
              </a:ext>
            </a:extLst>
          </p:cNvPr>
          <p:cNvSpPr txBox="1">
            <a:spLocks/>
          </p:cNvSpPr>
          <p:nvPr/>
        </p:nvSpPr>
        <p:spPr>
          <a:xfrm>
            <a:off x="6557295" y="2575150"/>
            <a:ext cx="2419280" cy="20751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 Medium"/>
              <a:buNone/>
              <a:defRPr sz="1400" b="0" i="0" u="none" strike="noStrike" cap="none">
                <a:solidFill>
                  <a:schemeClr val="dk1"/>
                </a:solidFill>
                <a:latin typeface="Quicksand Medium"/>
                <a:ea typeface="Quicksand Medium"/>
                <a:cs typeface="Quicksand Medium"/>
                <a:sym typeface="Quicksand Medium"/>
              </a:defRPr>
            </a:lvl9pPr>
          </a:lstStyle>
          <a:p>
            <a:pPr marL="0" indent="0" fontAlgn="base">
              <a:lnSpc>
                <a:spcPct val="100000"/>
              </a:lnSpc>
            </a:pPr>
            <a:r>
              <a:rPr lang="en-US" sz="1800" dirty="0"/>
              <a:t>Roll 4-6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“Your efforts at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resistance bring others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dirty="0"/>
              <a:t>to the cause.” </a:t>
            </a:r>
          </a:p>
          <a:p>
            <a:pPr marL="0" indent="0" fontAlgn="base">
              <a:lnSpc>
                <a:spcPct val="100000"/>
              </a:lnSpc>
            </a:pPr>
            <a:r>
              <a:rPr lang="en-US" sz="1800" b="1" dirty="0"/>
              <a:t>+2 Liberty Points </a:t>
            </a:r>
          </a:p>
        </p:txBody>
      </p:sp>
    </p:spTree>
    <p:extLst>
      <p:ext uri="{BB962C8B-B14F-4D97-AF65-F5344CB8AC3E}">
        <p14:creationId xmlns:p14="http://schemas.microsoft.com/office/powerpoint/2010/main" val="2828311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6"/>
          <p:cNvSpPr txBox="1">
            <a:spLocks noGrp="1"/>
          </p:cNvSpPr>
          <p:nvPr>
            <p:ph type="title"/>
          </p:nvPr>
        </p:nvSpPr>
        <p:spPr>
          <a:xfrm>
            <a:off x="4381675" y="1602125"/>
            <a:ext cx="4049100" cy="172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Mini-Debate</a:t>
            </a:r>
            <a:endParaRPr dirty="0"/>
          </a:p>
        </p:txBody>
      </p:sp>
      <p:pic>
        <p:nvPicPr>
          <p:cNvPr id="343" name="Google Shape;343;p4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408" t="2070" r="2408" b="2080"/>
          <a:stretch/>
        </p:blipFill>
        <p:spPr>
          <a:xfrm>
            <a:off x="713225" y="623775"/>
            <a:ext cx="3173575" cy="3895946"/>
          </a:xfrm>
          <a:prstGeom prst="rect">
            <a:avLst/>
          </a:prstGeom>
        </p:spPr>
      </p:pic>
      <p:cxnSp>
        <p:nvCxnSpPr>
          <p:cNvPr id="344" name="Google Shape;344;p46"/>
          <p:cNvCxnSpPr/>
          <p:nvPr/>
        </p:nvCxnSpPr>
        <p:spPr>
          <a:xfrm>
            <a:off x="4415750" y="3541375"/>
            <a:ext cx="4014900" cy="0"/>
          </a:xfrm>
          <a:prstGeom prst="straightConnector1">
            <a:avLst/>
          </a:prstGeom>
          <a:noFill/>
          <a:ln w="28575" cap="flat" cmpd="thickThin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45" name="Google Shape;345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22075"/>
            <a:ext cx="2786801" cy="2421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0C0AE-2544-C608-C599-A6A700F2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36" y="198329"/>
            <a:ext cx="8059317" cy="915695"/>
          </a:xfrm>
        </p:spPr>
        <p:txBody>
          <a:bodyPr/>
          <a:lstStyle/>
          <a:p>
            <a:r>
              <a:rPr lang="en-US" dirty="0"/>
              <a:t>Time for Decisions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601B7D-A6EB-7310-C4B5-E4415DD2E97D}"/>
              </a:ext>
            </a:extLst>
          </p:cNvPr>
          <p:cNvSpPr txBox="1"/>
          <p:nvPr/>
        </p:nvSpPr>
        <p:spPr>
          <a:xfrm>
            <a:off x="888643" y="1191298"/>
            <a:ext cx="6944932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i="1" dirty="0">
                <a:latin typeface="Quicksand Medium" panose="020B0604020202020204" charset="0"/>
              </a:rPr>
              <a:t>Look at each colony’s points : Liberty Points represent your Freedom. Look carefully at the numbers.</a:t>
            </a:r>
            <a:r>
              <a:rPr lang="en-US" sz="2400" dirty="0">
                <a:latin typeface="Quicksand Medium" panose="020B0604020202020204" charset="0"/>
              </a:rPr>
              <a:t> </a:t>
            </a:r>
          </a:p>
          <a:p>
            <a:pPr fontAlgn="base"/>
            <a:endParaRPr lang="en-US" sz="2400" dirty="0">
              <a:latin typeface="Quicksand Medium" panose="020B060402020202020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latin typeface="Quicksand Medium" panose="020B0604020202020204" charset="0"/>
              </a:rPr>
              <a:t>If your colony has very little freedom, how does it feel?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latin typeface="Quicksand Medium" panose="020B0604020202020204" charset="0"/>
              </a:rPr>
              <a:t>If your colony has some freedom, is it enough? 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283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81A77-D386-B3BA-143A-0ABAF394B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3351-867D-07EE-E59C-C83FF4B5F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36" y="198329"/>
            <a:ext cx="8059317" cy="915695"/>
          </a:xfrm>
        </p:spPr>
        <p:txBody>
          <a:bodyPr/>
          <a:lstStyle/>
          <a:p>
            <a:r>
              <a:rPr lang="en-US" dirty="0"/>
              <a:t>Time for Decisions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DED29-7802-30A4-3FC0-8A4F17C37CCB}"/>
              </a:ext>
            </a:extLst>
          </p:cNvPr>
          <p:cNvSpPr txBox="1"/>
          <p:nvPr/>
        </p:nvSpPr>
        <p:spPr>
          <a:xfrm>
            <a:off x="647164" y="1114024"/>
            <a:ext cx="784967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endParaRPr lang="en-US" sz="2400" dirty="0">
              <a:latin typeface="Quicksand Medium" panose="020B0604020202020204" charset="0"/>
            </a:endParaRPr>
          </a:p>
          <a:p>
            <a:pPr algn="ctr" fontAlgn="base"/>
            <a:r>
              <a:rPr lang="en-US" sz="2400" b="1" dirty="0">
                <a:latin typeface="Quicksand Medium" panose="020B0604020202020204" charset="0"/>
              </a:rPr>
              <a:t>Discuss/debate: Do you have enough freedom to remain loyal or is liberty the only path?</a:t>
            </a:r>
          </a:p>
          <a:p>
            <a:pPr fontAlgn="base"/>
            <a:r>
              <a:rPr lang="en-US" sz="1800" dirty="0">
                <a:latin typeface="Quicksand Medium" panose="020B0604020202020204" charset="0"/>
              </a:rPr>
              <a:t> </a:t>
            </a:r>
          </a:p>
          <a:p>
            <a:pPr lvl="2" fontAlgn="base"/>
            <a:r>
              <a:rPr lang="en-US" sz="1800" u="sng" dirty="0">
                <a:latin typeface="Quicksand Medium" panose="020B0604020202020204" charset="0"/>
              </a:rPr>
              <a:t>Sentence stems:</a:t>
            </a:r>
            <a:endParaRPr lang="en-US" sz="1800" dirty="0">
              <a:latin typeface="Quicksand Medium" panose="020B0604020202020204" charset="0"/>
            </a:endParaRPr>
          </a:p>
          <a:p>
            <a:pPr marL="285750" lvl="2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Quicksand Medium" panose="020B0604020202020204" charset="0"/>
              </a:rPr>
              <a:t>We should sign because … </a:t>
            </a:r>
          </a:p>
          <a:p>
            <a:pPr marL="285750" lvl="2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Quicksand Medium" panose="020B0604020202020204" charset="0"/>
              </a:rPr>
              <a:t>We should remain loyal because … </a:t>
            </a:r>
          </a:p>
          <a:p>
            <a:pPr marL="285750" lvl="2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Quicksand Medium" panose="020B0604020202020204" charset="0"/>
              </a:rPr>
              <a:t>Britain has taken away our right to … </a:t>
            </a:r>
          </a:p>
          <a:p>
            <a:pPr marL="285750" lvl="2" indent="-285750" fontAlgn="base">
              <a:buFont typeface="Arial" panose="020B0604020202020204" pitchFamily="34" charset="0"/>
              <a:buChar char="•"/>
            </a:pPr>
            <a:r>
              <a:rPr lang="en-US" sz="1800" dirty="0">
                <a:latin typeface="Quicksand Medium" panose="020B0604020202020204" charset="0"/>
              </a:rPr>
              <a:t>Breaking away could cause …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9160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4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1329" t="21314" r="11337" b="21314"/>
          <a:stretch/>
        </p:blipFill>
        <p:spPr>
          <a:xfrm>
            <a:off x="-25" y="-13725"/>
            <a:ext cx="9143997" cy="5157302"/>
          </a:xfrm>
          <a:prstGeom prst="rect">
            <a:avLst/>
          </a:prstGeom>
        </p:spPr>
      </p:pic>
      <p:sp>
        <p:nvSpPr>
          <p:cNvPr id="359" name="Google Shape;359;p48"/>
          <p:cNvSpPr/>
          <p:nvPr/>
        </p:nvSpPr>
        <p:spPr>
          <a:xfrm>
            <a:off x="672150" y="476900"/>
            <a:ext cx="7812000" cy="693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Quicksand Medium"/>
              <a:ea typeface="Quicksand Medium"/>
              <a:cs typeface="Quicksand Medium"/>
              <a:sym typeface="Quicksand Medium"/>
            </a:endParaRPr>
          </a:p>
        </p:txBody>
      </p:sp>
      <p:sp>
        <p:nvSpPr>
          <p:cNvPr id="360" name="Google Shape;360;p48"/>
          <p:cNvSpPr txBox="1">
            <a:spLocks noGrp="1"/>
          </p:cNvSpPr>
          <p:nvPr>
            <p:ph type="title"/>
          </p:nvPr>
        </p:nvSpPr>
        <p:spPr>
          <a:xfrm>
            <a:off x="1023450" y="539500"/>
            <a:ext cx="7097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Will you sign?</a:t>
            </a:r>
            <a:endParaRPr dirty="0"/>
          </a:p>
        </p:txBody>
      </p:sp>
      <p:pic>
        <p:nvPicPr>
          <p:cNvPr id="361" name="Google Shape;361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915650"/>
            <a:ext cx="2195649" cy="222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700's: The Declaration of Independence by Slidesgo">
  <a:themeElements>
    <a:clrScheme name="Simple Light">
      <a:dk1>
        <a:srgbClr val="333333"/>
      </a:dk1>
      <a:lt1>
        <a:srgbClr val="FCF0DB"/>
      </a:lt1>
      <a:dk2>
        <a:srgbClr val="7F5E3F"/>
      </a:dk2>
      <a:lt2>
        <a:srgbClr val="C72C1B"/>
      </a:lt2>
      <a:accent1>
        <a:srgbClr val="2F345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346FC9E3638F48964DD8F087735190" ma:contentTypeVersion="13" ma:contentTypeDescription="Create a new document." ma:contentTypeScope="" ma:versionID="f229daf1db8e5ea0fcb642b4956f3786">
  <xsd:schema xmlns:xsd="http://www.w3.org/2001/XMLSchema" xmlns:xs="http://www.w3.org/2001/XMLSchema" xmlns:p="http://schemas.microsoft.com/office/2006/metadata/properties" xmlns:ns2="99f74aba-8735-48e9-a0a2-58ca7012c257" xmlns:ns3="7a359fe1-6a51-4190-8358-f998c0fd23c0" targetNamespace="http://schemas.microsoft.com/office/2006/metadata/properties" ma:root="true" ma:fieldsID="efd84d3a55db7a921ea819d40973296e" ns2:_="" ns3:_="">
    <xsd:import namespace="99f74aba-8735-48e9-a0a2-58ca7012c257"/>
    <xsd:import namespace="7a359fe1-6a51-4190-8358-f998c0fd23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GameTier" minOccurs="0"/>
                <xsd:element ref="ns2:F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f74aba-8735-48e9-a0a2-58ca7012c2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d0fb720-1d33-4bab-b582-76ba2adb55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GameTier" ma:index="18" nillable="true" ma:displayName="Character #" ma:description="The scale of the game at which this character is introduced:&#10;Tier 1 (6 players)&#10;Tier 2 (7-12 players)&#10;Tier 3 (13-20 players)&#10;Tier 4 (21-28 players)&#10;Tier 5 (29-35 players)" ma:format="Dropdown" ma:internalName="GameTier">
      <xsd:simpleType>
        <xsd:restriction base="dms:Text">
          <xsd:maxLength value="6"/>
        </xsd:restriction>
      </xsd:simpleType>
    </xsd:element>
    <xsd:element name="Faction" ma:index="19" nillable="true" ma:displayName="Faction" ma:format="Dropdown" ma:internalName="Faction">
      <xsd:simpleType>
        <xsd:restriction base="dms:Choice">
          <xsd:enumeration value="Moderate"/>
          <xsd:enumeration value="Federalist"/>
          <xsd:enumeration value="Anti-Federalist"/>
          <xsd:enumeration value="Pres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359fe1-6a51-4190-8358-f998c0fd23c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b6814d4-b171-4bd0-8f10-376b3dca19b3}" ma:internalName="TaxCatchAll" ma:showField="CatchAllData" ma:web="7a359fe1-6a51-4190-8358-f998c0fd23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f74aba-8735-48e9-a0a2-58ca7012c257">
      <Terms xmlns="http://schemas.microsoft.com/office/infopath/2007/PartnerControls"/>
    </lcf76f155ced4ddcb4097134ff3c332f>
    <TaxCatchAll xmlns="7a359fe1-6a51-4190-8358-f998c0fd23c0" xsi:nil="true"/>
    <GameTier xmlns="99f74aba-8735-48e9-a0a2-58ca7012c257" xsi:nil="true"/>
    <Faction xmlns="99f74aba-8735-48e9-a0a2-58ca7012c25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408F90-9F14-4F16-942D-1B2408A90A19}"/>
</file>

<file path=customXml/itemProps2.xml><?xml version="1.0" encoding="utf-8"?>
<ds:datastoreItem xmlns:ds="http://schemas.openxmlformats.org/officeDocument/2006/customXml" ds:itemID="{21DDE6E8-E759-46AE-B65E-60FB771FEC60}">
  <ds:schemaRefs>
    <ds:schemaRef ds:uri="http://schemas.microsoft.com/office/2006/metadata/properties"/>
    <ds:schemaRef ds:uri="http://schemas.microsoft.com/office/infopath/2007/PartnerControls"/>
    <ds:schemaRef ds:uri="99f74aba-8735-48e9-a0a2-58ca7012c257"/>
    <ds:schemaRef ds:uri="7a359fe1-6a51-4190-8358-f998c0fd23c0"/>
  </ds:schemaRefs>
</ds:datastoreItem>
</file>

<file path=customXml/itemProps3.xml><?xml version="1.0" encoding="utf-8"?>
<ds:datastoreItem xmlns:ds="http://schemas.openxmlformats.org/officeDocument/2006/customXml" ds:itemID="{5903938A-34D1-4BC5-BB65-5AD1D7939C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3200</TotalTime>
  <Words>2558</Words>
  <Application>Microsoft Office PowerPoint</Application>
  <PresentationFormat>On-screen Show (16:9)</PresentationFormat>
  <Paragraphs>341</Paragraphs>
  <Slides>30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1700's: The Declaration of Independence by Slidesgo</vt:lpstr>
      <vt:lpstr>Slidesgo Final Pages</vt:lpstr>
      <vt:lpstr>Liberty or Loyalty: What Will You Decide?</vt:lpstr>
      <vt:lpstr>Liberty or Loyalty?</vt:lpstr>
      <vt:lpstr>What are Liberty Points?</vt:lpstr>
      <vt:lpstr>Day 1: Liberty Points</vt:lpstr>
      <vt:lpstr>Day 2: Liberty Points</vt:lpstr>
      <vt:lpstr>Game Play Expectations</vt:lpstr>
      <vt:lpstr>-Large landowner who want to increase property holdings -Small farmers who want bigger farms west of Appalachians -Veterans who expected land in the west as a reward for their service -Merchants who supply pioneers and farmers  </vt:lpstr>
      <vt:lpstr>PowerPoint Presentation</vt:lpstr>
      <vt:lpstr>-Families buying household goods  -Shop owners who sell these items  -Those who ship these goods  -The people who use these items to create other products    </vt:lpstr>
      <vt:lpstr>PowerPoint Presentation</vt:lpstr>
      <vt:lpstr>-Merchants who import goods.  -Families buying sugar and other related goods.  -Workers in port cities and trade towns.    </vt:lpstr>
      <vt:lpstr>PowerPoint Presentation</vt:lpstr>
      <vt:lpstr>-Printers and those who run newspapers -Lawyers and business owners -Farmers and shippers who make use of contracts -Virtually everyone  </vt:lpstr>
      <vt:lpstr>PowerPoint Presentation</vt:lpstr>
      <vt:lpstr>-Inn and public house owners -Merchants who sell basic goods and supplies -Farmers with large barns -Communities near where troops will be stationed   </vt:lpstr>
      <vt:lpstr>PowerPoint Presentation</vt:lpstr>
      <vt:lpstr>-Individuals living in and around the Boston area -Patriots and Loyalists each have a different understanding of what happened and why -Anyone worried that violence could spread    </vt:lpstr>
      <vt:lpstr>PowerPoint Presentation</vt:lpstr>
      <vt:lpstr>-Most families who enjoy tea as a regular dink -Shop owners who sell tea, whether they have a license with the British East India Company or not -Tea smugglers     </vt:lpstr>
      <vt:lpstr>PowerPoint Presentation</vt:lpstr>
      <vt:lpstr>-Individuals living in and around the Boston area -Patriots and Loyalists who each have a different understanding of what happened and why -Merchants (tea or otherwise) who might fear their supplies could be targeted next -Anyone worried about the possible increase in violence      </vt:lpstr>
      <vt:lpstr>PowerPoint Presentation</vt:lpstr>
      <vt:lpstr>-Individuals living in and around the Boston area—actually, all of Massachusetts -Merchants, shippers, and dockworkers who rely on the port of Boston -Families who may need to pay higher prices for goods because of slower trade -Colonists who supported self-government through their elected assemblies       </vt:lpstr>
      <vt:lpstr>PowerPoint Presentation</vt:lpstr>
      <vt:lpstr>-Individuals living in and around Lexington and Concord—Massachusetts in general -Militia members and farmers -Families worried about safety and war        </vt:lpstr>
      <vt:lpstr>PowerPoint Presentation</vt:lpstr>
      <vt:lpstr>Mini-Debate</vt:lpstr>
      <vt:lpstr>Time for Decisions</vt:lpstr>
      <vt:lpstr>Time for Decisions</vt:lpstr>
      <vt:lpstr>Will you sign?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Sailor, JohannaMarie</dc:creator>
  <cp:lastModifiedBy>Sailor, JohannaMarie</cp:lastModifiedBy>
  <cp:revision>21</cp:revision>
  <dcterms:modified xsi:type="dcterms:W3CDTF">2026-06-12T21:49:34Z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0x010100D6346FC9E3638F48964DD8F087735190</vt:lpwstr>
  </property>
  <property fmtid="{D5CDD505-2E9C-101B-9397-08002B2CF9AE}" pid="3" name="MediaServiceImageTags">
    <vt:lpwstr/>
  </property>
</Properties>
</file>