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38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30" d="100"/>
          <a:sy n="30" d="100"/>
        </p:scale>
        <p:origin x="-612" y="-3102"/>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B5CB2A-3AE8-43B3-9569-A7D29788F05E}" type="datetimeFigureOut">
              <a:rPr lang="en-US" smtClean="0"/>
              <a:t>7/26/2025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01CA6-1173-48B2-8A10-0A9E77DDAA9F}" type="slidenum">
              <a:rPr lang="en-US" smtClean="0"/>
              <a:t>‹#›</a:t>
            </a:fld>
            <a:endParaRPr lang="en-US"/>
          </a:p>
        </p:txBody>
      </p:sp>
    </p:spTree>
    <p:extLst>
      <p:ext uri="{BB962C8B-B14F-4D97-AF65-F5344CB8AC3E}">
        <p14:creationId xmlns:p14="http://schemas.microsoft.com/office/powerpoint/2010/main" val="2836204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B5CB2A-3AE8-43B3-9569-A7D29788F05E}" type="datetimeFigureOut">
              <a:rPr lang="en-US" smtClean="0"/>
              <a:t>7/26/2025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01CA6-1173-48B2-8A10-0A9E77DDAA9F}" type="slidenum">
              <a:rPr lang="en-US" smtClean="0"/>
              <a:t>‹#›</a:t>
            </a:fld>
            <a:endParaRPr lang="en-US"/>
          </a:p>
        </p:txBody>
      </p:sp>
    </p:spTree>
    <p:extLst>
      <p:ext uri="{BB962C8B-B14F-4D97-AF65-F5344CB8AC3E}">
        <p14:creationId xmlns:p14="http://schemas.microsoft.com/office/powerpoint/2010/main" val="3437846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B5CB2A-3AE8-43B3-9569-A7D29788F05E}" type="datetimeFigureOut">
              <a:rPr lang="en-US" smtClean="0"/>
              <a:t>7/26/2025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01CA6-1173-48B2-8A10-0A9E77DDAA9F}" type="slidenum">
              <a:rPr lang="en-US" smtClean="0"/>
              <a:t>‹#›</a:t>
            </a:fld>
            <a:endParaRPr lang="en-US"/>
          </a:p>
        </p:txBody>
      </p:sp>
    </p:spTree>
    <p:extLst>
      <p:ext uri="{BB962C8B-B14F-4D97-AF65-F5344CB8AC3E}">
        <p14:creationId xmlns:p14="http://schemas.microsoft.com/office/powerpoint/2010/main" val="981441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B5CB2A-3AE8-43B3-9569-A7D29788F05E}" type="datetimeFigureOut">
              <a:rPr lang="en-US" smtClean="0"/>
              <a:t>7/26/2025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01CA6-1173-48B2-8A10-0A9E77DDAA9F}" type="slidenum">
              <a:rPr lang="en-US" smtClean="0"/>
              <a:t>‹#›</a:t>
            </a:fld>
            <a:endParaRPr lang="en-US"/>
          </a:p>
        </p:txBody>
      </p:sp>
    </p:spTree>
    <p:extLst>
      <p:ext uri="{BB962C8B-B14F-4D97-AF65-F5344CB8AC3E}">
        <p14:creationId xmlns:p14="http://schemas.microsoft.com/office/powerpoint/2010/main" val="1792256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tint val="82000"/>
                  </a:schemeClr>
                </a:solidFill>
              </a:defRPr>
            </a:lvl1pPr>
            <a:lvl2pPr marL="2194560" indent="0">
              <a:buNone/>
              <a:defRPr sz="9600">
                <a:solidFill>
                  <a:schemeClr val="tx1">
                    <a:tint val="82000"/>
                  </a:schemeClr>
                </a:solidFill>
              </a:defRPr>
            </a:lvl2pPr>
            <a:lvl3pPr marL="4389120" indent="0">
              <a:buNone/>
              <a:defRPr sz="8640">
                <a:solidFill>
                  <a:schemeClr val="tx1">
                    <a:tint val="82000"/>
                  </a:schemeClr>
                </a:solidFill>
              </a:defRPr>
            </a:lvl3pPr>
            <a:lvl4pPr marL="6583680" indent="0">
              <a:buNone/>
              <a:defRPr sz="7680">
                <a:solidFill>
                  <a:schemeClr val="tx1">
                    <a:tint val="82000"/>
                  </a:schemeClr>
                </a:solidFill>
              </a:defRPr>
            </a:lvl4pPr>
            <a:lvl5pPr marL="8778240" indent="0">
              <a:buNone/>
              <a:defRPr sz="7680">
                <a:solidFill>
                  <a:schemeClr val="tx1">
                    <a:tint val="82000"/>
                  </a:schemeClr>
                </a:solidFill>
              </a:defRPr>
            </a:lvl5pPr>
            <a:lvl6pPr marL="10972800" indent="0">
              <a:buNone/>
              <a:defRPr sz="7680">
                <a:solidFill>
                  <a:schemeClr val="tx1">
                    <a:tint val="82000"/>
                  </a:schemeClr>
                </a:solidFill>
              </a:defRPr>
            </a:lvl6pPr>
            <a:lvl7pPr marL="13167360" indent="0">
              <a:buNone/>
              <a:defRPr sz="7680">
                <a:solidFill>
                  <a:schemeClr val="tx1">
                    <a:tint val="82000"/>
                  </a:schemeClr>
                </a:solidFill>
              </a:defRPr>
            </a:lvl7pPr>
            <a:lvl8pPr marL="15361920" indent="0">
              <a:buNone/>
              <a:defRPr sz="7680">
                <a:solidFill>
                  <a:schemeClr val="tx1">
                    <a:tint val="82000"/>
                  </a:schemeClr>
                </a:solidFill>
              </a:defRPr>
            </a:lvl8pPr>
            <a:lvl9pPr marL="17556480" indent="0">
              <a:buNone/>
              <a:defRPr sz="768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B5CB2A-3AE8-43B3-9569-A7D29788F05E}" type="datetimeFigureOut">
              <a:rPr lang="en-US" smtClean="0"/>
              <a:t>7/26/2025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01CA6-1173-48B2-8A10-0A9E77DDAA9F}" type="slidenum">
              <a:rPr lang="en-US" smtClean="0"/>
              <a:t>‹#›</a:t>
            </a:fld>
            <a:endParaRPr lang="en-US"/>
          </a:p>
        </p:txBody>
      </p:sp>
    </p:spTree>
    <p:extLst>
      <p:ext uri="{BB962C8B-B14F-4D97-AF65-F5344CB8AC3E}">
        <p14:creationId xmlns:p14="http://schemas.microsoft.com/office/powerpoint/2010/main" val="2838390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2B5CB2A-3AE8-43B3-9569-A7D29788F05E}" type="datetimeFigureOut">
              <a:rPr lang="en-US" smtClean="0"/>
              <a:t>7/26/2025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101CA6-1173-48B2-8A10-0A9E77DDAA9F}" type="slidenum">
              <a:rPr lang="en-US" smtClean="0"/>
              <a:t>‹#›</a:t>
            </a:fld>
            <a:endParaRPr lang="en-US"/>
          </a:p>
        </p:txBody>
      </p:sp>
    </p:spTree>
    <p:extLst>
      <p:ext uri="{BB962C8B-B14F-4D97-AF65-F5344CB8AC3E}">
        <p14:creationId xmlns:p14="http://schemas.microsoft.com/office/powerpoint/2010/main" val="3003299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B5CB2A-3AE8-43B3-9569-A7D29788F05E}" type="datetimeFigureOut">
              <a:rPr lang="en-US" smtClean="0"/>
              <a:t>7/26/2025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101CA6-1173-48B2-8A10-0A9E77DDAA9F}" type="slidenum">
              <a:rPr lang="en-US" smtClean="0"/>
              <a:t>‹#›</a:t>
            </a:fld>
            <a:endParaRPr lang="en-US"/>
          </a:p>
        </p:txBody>
      </p:sp>
    </p:spTree>
    <p:extLst>
      <p:ext uri="{BB962C8B-B14F-4D97-AF65-F5344CB8AC3E}">
        <p14:creationId xmlns:p14="http://schemas.microsoft.com/office/powerpoint/2010/main" val="2657156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2B5CB2A-3AE8-43B3-9569-A7D29788F05E}" type="datetimeFigureOut">
              <a:rPr lang="en-US" smtClean="0"/>
              <a:t>7/26/2025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101CA6-1173-48B2-8A10-0A9E77DDAA9F}" type="slidenum">
              <a:rPr lang="en-US" smtClean="0"/>
              <a:t>‹#›</a:t>
            </a:fld>
            <a:endParaRPr lang="en-US"/>
          </a:p>
        </p:txBody>
      </p:sp>
    </p:spTree>
    <p:extLst>
      <p:ext uri="{BB962C8B-B14F-4D97-AF65-F5344CB8AC3E}">
        <p14:creationId xmlns:p14="http://schemas.microsoft.com/office/powerpoint/2010/main" val="2912634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5CB2A-3AE8-43B3-9569-A7D29788F05E}" type="datetimeFigureOut">
              <a:rPr lang="en-US" smtClean="0"/>
              <a:t>7/26/2025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101CA6-1173-48B2-8A10-0A9E77DDAA9F}" type="slidenum">
              <a:rPr lang="en-US" smtClean="0"/>
              <a:t>‹#›</a:t>
            </a:fld>
            <a:endParaRPr lang="en-US"/>
          </a:p>
        </p:txBody>
      </p:sp>
    </p:spTree>
    <p:extLst>
      <p:ext uri="{BB962C8B-B14F-4D97-AF65-F5344CB8AC3E}">
        <p14:creationId xmlns:p14="http://schemas.microsoft.com/office/powerpoint/2010/main" val="3380032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F2B5CB2A-3AE8-43B3-9569-A7D29788F05E}" type="datetimeFigureOut">
              <a:rPr lang="en-US" smtClean="0"/>
              <a:t>7/26/2025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101CA6-1173-48B2-8A10-0A9E77DDAA9F}" type="slidenum">
              <a:rPr lang="en-US" smtClean="0"/>
              <a:t>‹#›</a:t>
            </a:fld>
            <a:endParaRPr lang="en-US"/>
          </a:p>
        </p:txBody>
      </p:sp>
    </p:spTree>
    <p:extLst>
      <p:ext uri="{BB962C8B-B14F-4D97-AF65-F5344CB8AC3E}">
        <p14:creationId xmlns:p14="http://schemas.microsoft.com/office/powerpoint/2010/main" val="1509884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F2B5CB2A-3AE8-43B3-9569-A7D29788F05E}" type="datetimeFigureOut">
              <a:rPr lang="en-US" smtClean="0"/>
              <a:t>7/26/2025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101CA6-1173-48B2-8A10-0A9E77DDAA9F}" type="slidenum">
              <a:rPr lang="en-US" smtClean="0"/>
              <a:t>‹#›</a:t>
            </a:fld>
            <a:endParaRPr lang="en-US"/>
          </a:p>
        </p:txBody>
      </p:sp>
    </p:spTree>
    <p:extLst>
      <p:ext uri="{BB962C8B-B14F-4D97-AF65-F5344CB8AC3E}">
        <p14:creationId xmlns:p14="http://schemas.microsoft.com/office/powerpoint/2010/main" val="3408716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82000"/>
                  </a:schemeClr>
                </a:solidFill>
              </a:defRPr>
            </a:lvl1pPr>
          </a:lstStyle>
          <a:p>
            <a:fld id="{F2B5CB2A-3AE8-43B3-9569-A7D29788F05E}" type="datetimeFigureOut">
              <a:rPr lang="en-US" smtClean="0"/>
              <a:t>7/26/2025</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82000"/>
                  </a:schemeClr>
                </a:solidFill>
              </a:defRPr>
            </a:lvl1pPr>
          </a:lstStyle>
          <a:p>
            <a:fld id="{5F101CA6-1173-48B2-8A10-0A9E77DDAA9F}" type="slidenum">
              <a:rPr lang="en-US" smtClean="0"/>
              <a:t>‹#›</a:t>
            </a:fld>
            <a:endParaRPr lang="en-US"/>
          </a:p>
        </p:txBody>
      </p:sp>
    </p:spTree>
    <p:extLst>
      <p:ext uri="{BB962C8B-B14F-4D97-AF65-F5344CB8AC3E}">
        <p14:creationId xmlns:p14="http://schemas.microsoft.com/office/powerpoint/2010/main" val="4160591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18" Type="http://schemas.openxmlformats.org/officeDocument/2006/relationships/image" Target="../media/image17.JP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jp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486" y="0"/>
            <a:ext cx="43880227" cy="3291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red radiation sign in space&#10;&#10;AI-generated content may be incorrect.">
            <a:extLst>
              <a:ext uri="{FF2B5EF4-FFF2-40B4-BE49-F238E27FC236}">
                <a16:creationId xmlns:a16="http://schemas.microsoft.com/office/drawing/2014/main" id="{9AEBF7B1-747B-0AEC-AD88-481C2EDC39D3}"/>
              </a:ext>
            </a:extLst>
          </p:cNvPr>
          <p:cNvPicPr>
            <a:picLocks noGrp="1" noRot="1" noChangeAspect="1" noMove="1" noResize="1" noEditPoints="1" noAdjustHandles="1" noChangeArrowheads="1" noChangeShapeType="1" noCrop="1"/>
          </p:cNvPicPr>
          <p:nvPr/>
        </p:nvPicPr>
        <p:blipFill>
          <a:blip r:embed="rId2">
            <a:alphaModFix amt="25000"/>
            <a:extLst>
              <a:ext uri="{28A0092B-C50C-407E-A947-70E740481C1C}">
                <a14:useLocalDpi xmlns:a14="http://schemas.microsoft.com/office/drawing/2010/main" val="0"/>
              </a:ext>
            </a:extLst>
          </a:blip>
          <a:srcRect l="5073" r="5911"/>
          <a:stretch>
            <a:fillRect/>
          </a:stretch>
        </p:blipFill>
        <p:spPr>
          <a:xfrm>
            <a:off x="20" y="6153"/>
            <a:ext cx="43891180" cy="32912247"/>
          </a:xfrm>
          <a:prstGeom prst="rect">
            <a:avLst/>
          </a:prstGeom>
        </p:spPr>
      </p:pic>
      <p:sp>
        <p:nvSpPr>
          <p:cNvPr id="7" name="TextBox 6">
            <a:extLst>
              <a:ext uri="{FF2B5EF4-FFF2-40B4-BE49-F238E27FC236}">
                <a16:creationId xmlns:a16="http://schemas.microsoft.com/office/drawing/2014/main" id="{2D7210FA-4760-F279-023E-C22C68FAB501}"/>
              </a:ext>
            </a:extLst>
          </p:cNvPr>
          <p:cNvSpPr txBox="1"/>
          <p:nvPr/>
        </p:nvSpPr>
        <p:spPr>
          <a:xfrm>
            <a:off x="5486" y="1843452"/>
            <a:ext cx="43891180" cy="3016210"/>
          </a:xfrm>
          <a:prstGeom prst="rect">
            <a:avLst/>
          </a:prstGeom>
          <a:noFill/>
        </p:spPr>
        <p:txBody>
          <a:bodyPr wrap="square">
            <a:spAutoFit/>
          </a:bodyPr>
          <a:lstStyle/>
          <a:p>
            <a:pPr marL="0" marR="0" algn="ctr"/>
            <a:r>
              <a:rPr lang="en-US" sz="13000" kern="100" dirty="0">
                <a:effectLst/>
                <a:latin typeface="Arial" panose="020B0604020202020204" pitchFamily="34" charset="0"/>
                <a:ea typeface="Calibri" panose="020F0502020204030204" pitchFamily="34" charset="0"/>
                <a:cs typeface="Arial" panose="020B0604020202020204" pitchFamily="34" charset="0"/>
              </a:rPr>
              <a:t>High Purity Germanium Background Radiation Detectors</a:t>
            </a:r>
          </a:p>
          <a:p>
            <a:pPr algn="ctr"/>
            <a:r>
              <a:rPr lang="en-US" sz="2400" kern="100" dirty="0">
                <a:latin typeface="Arial" panose="020B0604020202020204" pitchFamily="34" charset="0"/>
                <a:ea typeface="Calibri" panose="020F0502020204030204" pitchFamily="34" charset="0"/>
                <a:cs typeface="Arial" panose="020B0604020202020204" pitchFamily="34" charset="0"/>
              </a:rPr>
              <a:t>Nicholas Bearer (1), Brianna Mount (2), Foster Carroll (3), Katie </a:t>
            </a:r>
            <a:r>
              <a:rPr lang="en-US" sz="2400" kern="100" dirty="0" err="1">
                <a:latin typeface="Arial" panose="020B0604020202020204" pitchFamily="34" charset="0"/>
                <a:ea typeface="Calibri" panose="020F0502020204030204" pitchFamily="34" charset="0"/>
                <a:cs typeface="Arial" panose="020B0604020202020204" pitchFamily="34" charset="0"/>
              </a:rPr>
              <a:t>Pedneau</a:t>
            </a:r>
            <a:r>
              <a:rPr lang="en-US" sz="2400" kern="100" dirty="0">
                <a:latin typeface="Arial" panose="020B0604020202020204" pitchFamily="34" charset="0"/>
                <a:ea typeface="Calibri" panose="020F0502020204030204" pitchFamily="34" charset="0"/>
                <a:cs typeface="Arial" panose="020B0604020202020204" pitchFamily="34" charset="0"/>
              </a:rPr>
              <a:t> (2)</a:t>
            </a:r>
          </a:p>
          <a:p>
            <a:pPr algn="ctr"/>
            <a:r>
              <a:rPr lang="en-US" kern="100" dirty="0">
                <a:latin typeface="Arial" panose="020B0604020202020204" pitchFamily="34" charset="0"/>
                <a:ea typeface="Calibri" panose="020F0502020204030204" pitchFamily="34" charset="0"/>
                <a:cs typeface="Arial" panose="020B0604020202020204" pitchFamily="34" charset="0"/>
              </a:rPr>
              <a:t>(1) Texas A&amp;M University Corpus Christi (2) Black Hills State University (3) Carleton College</a:t>
            </a:r>
          </a:p>
          <a:p>
            <a:pPr marL="0" marR="0" algn="ctr"/>
            <a:endParaRPr lang="en-US"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6CD9C0CF-0372-9A76-B580-2BF0FE469D9C}"/>
              </a:ext>
            </a:extLst>
          </p:cNvPr>
          <p:cNvSpPr txBox="1"/>
          <p:nvPr/>
        </p:nvSpPr>
        <p:spPr>
          <a:xfrm>
            <a:off x="5978138" y="8273043"/>
            <a:ext cx="8209478" cy="4893647"/>
          </a:xfrm>
          <a:prstGeom prst="rect">
            <a:avLst/>
          </a:prstGeom>
          <a:noFill/>
        </p:spPr>
        <p:txBody>
          <a:bodyPr wrap="square">
            <a:spAutoFit/>
          </a:bodyPr>
          <a:lstStyle/>
          <a:p>
            <a:pPr marL="0" marR="0" algn="ctr">
              <a:buNone/>
            </a:pPr>
            <a:r>
              <a:rPr lang="en-US" sz="6000" b="1" kern="100" dirty="0">
                <a:effectLst/>
                <a:latin typeface="Arial" panose="020B0604020202020204" pitchFamily="34" charset="0"/>
                <a:ea typeface="Calibri" panose="020F0502020204030204" pitchFamily="34" charset="0"/>
                <a:cs typeface="Arial" panose="020B0604020202020204" pitchFamily="34" charset="0"/>
              </a:rPr>
              <a:t>Forms of Decay</a:t>
            </a:r>
          </a:p>
          <a:p>
            <a:pPr marL="0" marR="0" algn="ctr">
              <a:buNone/>
            </a:pPr>
            <a:r>
              <a:rPr lang="en-US" sz="2800" kern="100" dirty="0">
                <a:effectLst/>
                <a:latin typeface="Arial" panose="020B0604020202020204" pitchFamily="34" charset="0"/>
                <a:ea typeface="Calibri" panose="020F0502020204030204" pitchFamily="34" charset="0"/>
                <a:cs typeface="Arial" panose="020B0604020202020204" pitchFamily="34" charset="0"/>
              </a:rPr>
              <a:t>See Figure 1</a:t>
            </a:r>
          </a:p>
          <a:p>
            <a:pPr marL="342900" marR="0" lvl="0" indent="-342900">
              <a:buFont typeface="Symbol" panose="05050102010706020507" pitchFamily="18" charset="2"/>
              <a:buChar char=""/>
            </a:pPr>
            <a:r>
              <a:rPr lang="en-US" sz="2800" b="1" kern="100" dirty="0">
                <a:effectLst/>
                <a:latin typeface="Arial" panose="020B0604020202020204" pitchFamily="34" charset="0"/>
                <a:ea typeface="Calibri" panose="020F0502020204030204" pitchFamily="34" charset="0"/>
                <a:cs typeface="Arial" panose="020B0604020202020204" pitchFamily="34" charset="0"/>
              </a:rPr>
              <a:t>Alpha</a:t>
            </a:r>
            <a:r>
              <a:rPr lang="en-US" sz="2800" kern="100" dirty="0">
                <a:effectLst/>
                <a:latin typeface="Arial" panose="020B0604020202020204" pitchFamily="34" charset="0"/>
                <a:ea typeface="Calibri" panose="020F0502020204030204" pitchFamily="34" charset="0"/>
                <a:cs typeface="Arial" panose="020B0604020202020204" pitchFamily="34" charset="0"/>
              </a:rPr>
              <a:t>: The release of a helium-4 nucleus, consisting of 2 protons and 2 neutrons from the original nucleus of an atom. [3]</a:t>
            </a:r>
          </a:p>
          <a:p>
            <a:pPr marL="342900" marR="0" lvl="0" indent="-342900">
              <a:buFont typeface="Symbol" panose="05050102010706020507" pitchFamily="18" charset="2"/>
              <a:buChar char=""/>
            </a:pPr>
            <a:r>
              <a:rPr lang="en-US" sz="2800" b="1" kern="100" dirty="0">
                <a:effectLst/>
                <a:latin typeface="Arial" panose="020B0604020202020204" pitchFamily="34" charset="0"/>
                <a:ea typeface="Calibri" panose="020F0502020204030204" pitchFamily="34" charset="0"/>
                <a:cs typeface="Arial" panose="020B0604020202020204" pitchFamily="34" charset="0"/>
              </a:rPr>
              <a:t>Beta</a:t>
            </a:r>
            <a:r>
              <a:rPr lang="en-US" sz="2800" kern="100" dirty="0">
                <a:effectLst/>
                <a:latin typeface="Arial" panose="020B0604020202020204" pitchFamily="34" charset="0"/>
                <a:ea typeface="Calibri" panose="020F0502020204030204" pitchFamily="34" charset="0"/>
                <a:cs typeface="Arial" panose="020B0604020202020204" pitchFamily="34" charset="0"/>
              </a:rPr>
              <a:t>: The transformation of a neutron into a proton which ejects an electron (β</a:t>
            </a:r>
            <a:r>
              <a:rPr lang="en-US" sz="2800" kern="800" baseline="30000" dirty="0">
                <a:effectLst/>
                <a:latin typeface="Arial" panose="020B0604020202020204" pitchFamily="34" charset="0"/>
                <a:ea typeface="Calibri" panose="020F0502020204030204" pitchFamily="34" charset="0"/>
                <a:cs typeface="Arial" panose="020B0604020202020204" pitchFamily="34" charset="0"/>
              </a:rPr>
              <a:t>-</a:t>
            </a:r>
            <a:r>
              <a:rPr lang="en-US" sz="2800" kern="100" dirty="0">
                <a:effectLst/>
                <a:latin typeface="Arial" panose="020B0604020202020204" pitchFamily="34" charset="0"/>
                <a:ea typeface="Calibri" panose="020F0502020204030204" pitchFamily="34" charset="0"/>
                <a:cs typeface="Arial" panose="020B0604020202020204" pitchFamily="34" charset="0"/>
              </a:rPr>
              <a:t>) and antineutrino (</a:t>
            </a:r>
            <a:r>
              <a:rPr lang="en-US" sz="2800" kern="100" dirty="0" err="1">
                <a:effectLst/>
                <a:latin typeface="Arial" panose="020B0604020202020204" pitchFamily="34" charset="0"/>
                <a:ea typeface="Calibri" panose="020F0502020204030204" pitchFamily="34" charset="0"/>
                <a:cs typeface="Arial" panose="020B0604020202020204" pitchFamily="34" charset="0"/>
              </a:rPr>
              <a:t>ῡ</a:t>
            </a:r>
            <a:r>
              <a:rPr lang="en-US" sz="2800" kern="100" baseline="-25000" dirty="0" err="1">
                <a:effectLst/>
                <a:latin typeface="Arial" panose="020B0604020202020204" pitchFamily="34" charset="0"/>
                <a:ea typeface="Calibri" panose="020F0502020204030204" pitchFamily="34" charset="0"/>
                <a:cs typeface="Arial" panose="020B0604020202020204" pitchFamily="34" charset="0"/>
              </a:rPr>
              <a:t>e</a:t>
            </a:r>
            <a:r>
              <a:rPr lang="en-US" sz="2800" kern="100" dirty="0">
                <a:effectLst/>
                <a:latin typeface="Arial" panose="020B0604020202020204" pitchFamily="34" charset="0"/>
                <a:ea typeface="Calibri" panose="020F0502020204030204" pitchFamily="34" charset="0"/>
                <a:cs typeface="Arial" panose="020B0604020202020204" pitchFamily="34" charset="0"/>
              </a:rPr>
              <a:t>). [3] </a:t>
            </a:r>
          </a:p>
          <a:p>
            <a:pPr marL="342900" marR="0" lvl="0" indent="-342900">
              <a:buFont typeface="Symbol" panose="05050102010706020507" pitchFamily="18" charset="2"/>
              <a:buChar char=""/>
            </a:pPr>
            <a:r>
              <a:rPr lang="en-US" sz="2800" b="1" kern="100" dirty="0">
                <a:effectLst/>
                <a:latin typeface="Arial" panose="020B0604020202020204" pitchFamily="34" charset="0"/>
                <a:ea typeface="Calibri" panose="020F0502020204030204" pitchFamily="34" charset="0"/>
                <a:cs typeface="Arial" panose="020B0604020202020204" pitchFamily="34" charset="0"/>
              </a:rPr>
              <a:t>Gamma</a:t>
            </a:r>
            <a:r>
              <a:rPr lang="en-US" sz="2800" kern="100" dirty="0">
                <a:effectLst/>
                <a:latin typeface="Arial" panose="020B0604020202020204" pitchFamily="34" charset="0"/>
                <a:ea typeface="Calibri" panose="020F0502020204030204" pitchFamily="34" charset="0"/>
                <a:cs typeface="Arial" panose="020B0604020202020204" pitchFamily="34" charset="0"/>
              </a:rPr>
              <a:t>: The release of energy from the daughter nucleus of an alpha or beta decay. [3]</a:t>
            </a:r>
          </a:p>
        </p:txBody>
      </p:sp>
      <p:sp>
        <p:nvSpPr>
          <p:cNvPr id="3" name="TextBox 2">
            <a:extLst>
              <a:ext uri="{FF2B5EF4-FFF2-40B4-BE49-F238E27FC236}">
                <a16:creationId xmlns:a16="http://schemas.microsoft.com/office/drawing/2014/main" id="{ACD5C6CA-FB53-9034-DDAD-369D86D00987}"/>
              </a:ext>
            </a:extLst>
          </p:cNvPr>
          <p:cNvSpPr txBox="1"/>
          <p:nvPr/>
        </p:nvSpPr>
        <p:spPr>
          <a:xfrm>
            <a:off x="719396" y="19106071"/>
            <a:ext cx="14571481" cy="6832640"/>
          </a:xfrm>
          <a:prstGeom prst="rect">
            <a:avLst/>
          </a:prstGeom>
          <a:noFill/>
        </p:spPr>
        <p:txBody>
          <a:bodyPr wrap="square">
            <a:spAutoFit/>
          </a:bodyPr>
          <a:lstStyle/>
          <a:p>
            <a:pPr marL="0" marR="0" algn="ctr">
              <a:buNone/>
            </a:pPr>
            <a:r>
              <a:rPr lang="en-US" sz="6000" b="1" kern="100" dirty="0">
                <a:effectLst/>
                <a:latin typeface="Arial" panose="020B0604020202020204" pitchFamily="34" charset="0"/>
                <a:ea typeface="Calibri" panose="020F0502020204030204" pitchFamily="34" charset="0"/>
                <a:cs typeface="Arial" panose="020B0604020202020204" pitchFamily="34" charset="0"/>
              </a:rPr>
              <a:t>Gamma Ray Detection Using </a:t>
            </a:r>
          </a:p>
          <a:p>
            <a:pPr marL="0" marR="0" algn="ctr">
              <a:buNone/>
            </a:pPr>
            <a:r>
              <a:rPr lang="en-US" sz="6000" b="1" kern="100" dirty="0">
                <a:effectLst/>
                <a:latin typeface="Arial" panose="020B0604020202020204" pitchFamily="34" charset="0"/>
                <a:ea typeface="Calibri" panose="020F0502020204030204" pitchFamily="34" charset="0"/>
                <a:cs typeface="Arial" panose="020B0604020202020204" pitchFamily="34" charset="0"/>
              </a:rPr>
              <a:t>High-Purity Germanium Crystals </a:t>
            </a:r>
          </a:p>
          <a:p>
            <a:pPr marL="0" marR="0" algn="ctr">
              <a:buNone/>
            </a:pPr>
            <a:endParaRPr lang="en-US" sz="1000" b="1"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Symbol" panose="05050102010706020507" pitchFamily="18" charset="2"/>
              <a:buChar char=""/>
            </a:pPr>
            <a:r>
              <a:rPr lang="en-US" sz="2800" kern="100" dirty="0">
                <a:effectLst/>
                <a:latin typeface="Arial" panose="020B0604020202020204" pitchFamily="34" charset="0"/>
                <a:ea typeface="Calibri" panose="020F0502020204030204" pitchFamily="34" charset="0"/>
                <a:cs typeface="Arial" panose="020B0604020202020204" pitchFamily="34" charset="0"/>
              </a:rPr>
              <a:t>Germanium (Ga) crystals are reverse bias using 500 to 5000 volts, depending on quality. Higher quality crystals require less voltage to overcome impurities.[2]</a:t>
            </a:r>
          </a:p>
          <a:p>
            <a:pPr marL="342900" marR="0" lvl="0" indent="-342900">
              <a:buFont typeface="Symbol" panose="05050102010706020507" pitchFamily="18" charset="2"/>
              <a:buChar char=""/>
            </a:pPr>
            <a:r>
              <a:rPr lang="en-US" sz="2800" kern="100" dirty="0">
                <a:effectLst/>
                <a:latin typeface="Arial" panose="020B0604020202020204" pitchFamily="34" charset="0"/>
                <a:ea typeface="Calibri" panose="020F0502020204030204" pitchFamily="34" charset="0"/>
                <a:cs typeface="Arial" panose="020B0604020202020204" pitchFamily="34" charset="0"/>
              </a:rPr>
              <a:t>Reverse bias creates an electric field that pulls all the electrons of the crystal’s lattice to the positive side of the crystal so the holes are located near the negative side of the crystal. With a hole on one side and an electron on the other, this creates an electron hole pair (EHP). This EHP separation is important because without it, the electrons would combine with the holes and any radiation event would not be recorded.[2] </a:t>
            </a:r>
          </a:p>
          <a:p>
            <a:pPr marL="342900" marR="0" lvl="0" indent="-342900">
              <a:buFont typeface="Symbol" panose="05050102010706020507" pitchFamily="18" charset="2"/>
              <a:buChar char=""/>
            </a:pPr>
            <a:r>
              <a:rPr lang="en-US" sz="2800" kern="100" dirty="0">
                <a:effectLst/>
                <a:latin typeface="Arial" panose="020B0604020202020204" pitchFamily="34" charset="0"/>
                <a:ea typeface="Calibri" panose="020F0502020204030204" pitchFamily="34" charset="0"/>
                <a:cs typeface="Arial" panose="020B0604020202020204" pitchFamily="34" charset="0"/>
              </a:rPr>
              <a:t>How this works: Approximately 3 electron volts (eV) are required to produce a single EHP. A 1 MeV gamma ray can generate around 300,000 EHPs. If all the energy of a given gamma ray is absorbed into the Ga crystal, the EHP formations can be measured in the form of electrons. [2]</a:t>
            </a:r>
          </a:p>
        </p:txBody>
      </p:sp>
      <p:pic>
        <p:nvPicPr>
          <p:cNvPr id="6" name="Picture 5">
            <a:extLst>
              <a:ext uri="{FF2B5EF4-FFF2-40B4-BE49-F238E27FC236}">
                <a16:creationId xmlns:a16="http://schemas.microsoft.com/office/drawing/2014/main" id="{F8B13DC9-4C3E-EB84-4711-9D93932F83DC}"/>
              </a:ext>
            </a:extLst>
          </p:cNvPr>
          <p:cNvPicPr>
            <a:picLocks noChangeAspect="1"/>
          </p:cNvPicPr>
          <p:nvPr/>
        </p:nvPicPr>
        <p:blipFill>
          <a:blip r:embed="rId3"/>
          <a:stretch>
            <a:fillRect/>
          </a:stretch>
        </p:blipFill>
        <p:spPr>
          <a:xfrm>
            <a:off x="15865979" y="19712860"/>
            <a:ext cx="2620847" cy="3094197"/>
          </a:xfrm>
          <a:prstGeom prst="rect">
            <a:avLst/>
          </a:prstGeom>
        </p:spPr>
      </p:pic>
      <p:pic>
        <p:nvPicPr>
          <p:cNvPr id="13" name="Picture 12">
            <a:extLst>
              <a:ext uri="{FF2B5EF4-FFF2-40B4-BE49-F238E27FC236}">
                <a16:creationId xmlns:a16="http://schemas.microsoft.com/office/drawing/2014/main" id="{889D2AF3-9BF5-4564-70A5-29FCDE24F7C5}"/>
              </a:ext>
            </a:extLst>
          </p:cNvPr>
          <p:cNvPicPr>
            <a:picLocks noChangeAspect="1"/>
          </p:cNvPicPr>
          <p:nvPr/>
        </p:nvPicPr>
        <p:blipFill>
          <a:blip r:embed="rId4"/>
          <a:stretch>
            <a:fillRect/>
          </a:stretch>
        </p:blipFill>
        <p:spPr>
          <a:xfrm>
            <a:off x="26356142" y="16141389"/>
            <a:ext cx="3268147" cy="3094197"/>
          </a:xfrm>
          <a:prstGeom prst="rect">
            <a:avLst/>
          </a:prstGeom>
        </p:spPr>
      </p:pic>
      <p:pic>
        <p:nvPicPr>
          <p:cNvPr id="15" name="Picture 14">
            <a:extLst>
              <a:ext uri="{FF2B5EF4-FFF2-40B4-BE49-F238E27FC236}">
                <a16:creationId xmlns:a16="http://schemas.microsoft.com/office/drawing/2014/main" id="{56031D41-06EE-CA3E-2452-7BB5A4743B75}"/>
              </a:ext>
            </a:extLst>
          </p:cNvPr>
          <p:cNvPicPr>
            <a:picLocks noChangeAspect="1"/>
          </p:cNvPicPr>
          <p:nvPr/>
        </p:nvPicPr>
        <p:blipFill>
          <a:blip r:embed="rId5"/>
          <a:stretch>
            <a:fillRect/>
          </a:stretch>
        </p:blipFill>
        <p:spPr>
          <a:xfrm>
            <a:off x="13327149" y="16141391"/>
            <a:ext cx="4279651" cy="3094197"/>
          </a:xfrm>
          <a:prstGeom prst="rect">
            <a:avLst/>
          </a:prstGeom>
        </p:spPr>
      </p:pic>
      <p:pic>
        <p:nvPicPr>
          <p:cNvPr id="19" name="Picture 18">
            <a:extLst>
              <a:ext uri="{FF2B5EF4-FFF2-40B4-BE49-F238E27FC236}">
                <a16:creationId xmlns:a16="http://schemas.microsoft.com/office/drawing/2014/main" id="{978D41F0-2EDB-3C11-57E8-9CD249EC4842}"/>
              </a:ext>
            </a:extLst>
          </p:cNvPr>
          <p:cNvPicPr>
            <a:picLocks noChangeAspect="1"/>
          </p:cNvPicPr>
          <p:nvPr/>
        </p:nvPicPr>
        <p:blipFill>
          <a:blip r:embed="rId6"/>
          <a:stretch>
            <a:fillRect/>
          </a:stretch>
        </p:blipFill>
        <p:spPr>
          <a:xfrm>
            <a:off x="22632376" y="16141389"/>
            <a:ext cx="3507407" cy="3094197"/>
          </a:xfrm>
          <a:prstGeom prst="rect">
            <a:avLst/>
          </a:prstGeom>
        </p:spPr>
      </p:pic>
      <p:pic>
        <p:nvPicPr>
          <p:cNvPr id="21" name="Picture 20">
            <a:extLst>
              <a:ext uri="{FF2B5EF4-FFF2-40B4-BE49-F238E27FC236}">
                <a16:creationId xmlns:a16="http://schemas.microsoft.com/office/drawing/2014/main" id="{7F514410-D135-A462-E8DF-7231DBDCF0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72520" y="16141389"/>
            <a:ext cx="2443497" cy="3094198"/>
          </a:xfrm>
          <a:prstGeom prst="rect">
            <a:avLst/>
          </a:prstGeom>
        </p:spPr>
      </p:pic>
      <p:pic>
        <p:nvPicPr>
          <p:cNvPr id="23" name="Picture 22">
            <a:extLst>
              <a:ext uri="{FF2B5EF4-FFF2-40B4-BE49-F238E27FC236}">
                <a16:creationId xmlns:a16="http://schemas.microsoft.com/office/drawing/2014/main" id="{EA70DF6B-3369-0961-6471-CB9BB0CFDB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28138" y="16141389"/>
            <a:ext cx="1928023" cy="3094197"/>
          </a:xfrm>
          <a:prstGeom prst="rect">
            <a:avLst/>
          </a:prstGeom>
        </p:spPr>
      </p:pic>
      <p:sp>
        <p:nvSpPr>
          <p:cNvPr id="25" name="TextBox 24">
            <a:extLst>
              <a:ext uri="{FF2B5EF4-FFF2-40B4-BE49-F238E27FC236}">
                <a16:creationId xmlns:a16="http://schemas.microsoft.com/office/drawing/2014/main" id="{A327C274-C138-2265-FC33-893AFE54CD47}"/>
              </a:ext>
            </a:extLst>
          </p:cNvPr>
          <p:cNvSpPr txBox="1"/>
          <p:nvPr/>
        </p:nvSpPr>
        <p:spPr>
          <a:xfrm>
            <a:off x="13905303" y="4798717"/>
            <a:ext cx="15115011" cy="10802957"/>
          </a:xfrm>
          <a:prstGeom prst="rect">
            <a:avLst/>
          </a:prstGeom>
          <a:noFill/>
        </p:spPr>
        <p:txBody>
          <a:bodyPr wrap="square">
            <a:spAutoFit/>
          </a:bodyPr>
          <a:lstStyle/>
          <a:p>
            <a:pPr marL="0" marR="0" algn="ctr">
              <a:buNone/>
            </a:pPr>
            <a:r>
              <a:rPr lang="en-US" sz="6000" b="1" kern="100" dirty="0">
                <a:effectLst/>
                <a:latin typeface="Arial" panose="020B0604020202020204" pitchFamily="34" charset="0"/>
                <a:ea typeface="Calibri" panose="020F0502020204030204" pitchFamily="34" charset="0"/>
                <a:cs typeface="Arial" panose="020B0604020202020204" pitchFamily="34" charset="0"/>
              </a:rPr>
              <a:t>Construction of a Germanium Detector</a:t>
            </a:r>
          </a:p>
          <a:p>
            <a:pPr marL="0" marR="0">
              <a:buNone/>
            </a:pPr>
            <a:endParaRPr lang="en-US" sz="20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Symbol" panose="05050102010706020507" pitchFamily="18" charset="2"/>
              <a:buChar char=""/>
            </a:pPr>
            <a:r>
              <a:rPr lang="en-US" sz="2800" kern="100" dirty="0">
                <a:effectLst/>
                <a:latin typeface="Arial" panose="020B0604020202020204" pitchFamily="34" charset="0"/>
                <a:ea typeface="Calibri" panose="020F0502020204030204" pitchFamily="34" charset="0"/>
                <a:cs typeface="Arial" panose="020B0604020202020204" pitchFamily="34" charset="0"/>
              </a:rPr>
              <a:t>Each lead brick weighs approximately 26 pounds, and each detector uses roughly </a:t>
            </a:r>
            <a:r>
              <a:rPr lang="en-US" sz="2800" kern="100" dirty="0">
                <a:latin typeface="Arial" panose="020B0604020202020204" pitchFamily="34" charset="0"/>
                <a:ea typeface="Calibri" panose="020F0502020204030204" pitchFamily="34" charset="0"/>
                <a:cs typeface="Arial" panose="020B0604020202020204" pitchFamily="34" charset="0"/>
              </a:rPr>
              <a:t>50</a:t>
            </a:r>
            <a:r>
              <a:rPr lang="en-US" sz="2800" kern="100" dirty="0">
                <a:effectLst/>
                <a:latin typeface="Arial" panose="020B0604020202020204" pitchFamily="34" charset="0"/>
                <a:ea typeface="Calibri" panose="020F0502020204030204" pitchFamily="34" charset="0"/>
                <a:cs typeface="Arial" panose="020B0604020202020204" pitchFamily="34" charset="0"/>
              </a:rPr>
              <a:t>0 bricks. As there are 4 detectors</a:t>
            </a:r>
            <a:r>
              <a:rPr lang="en-US" sz="2800" kern="100" dirty="0">
                <a:latin typeface="Arial" panose="020B0604020202020204" pitchFamily="34" charset="0"/>
                <a:ea typeface="Calibri" panose="020F0502020204030204" pitchFamily="34" charset="0"/>
                <a:cs typeface="Arial" panose="020B0604020202020204" pitchFamily="34" charset="0"/>
              </a:rPr>
              <a:t> with lead brick shields, the total number of lead bricks is 2227. T</a:t>
            </a:r>
            <a:r>
              <a:rPr lang="en-US" sz="2800" kern="100" dirty="0">
                <a:effectLst/>
                <a:latin typeface="Arial" panose="020B0604020202020204" pitchFamily="34" charset="0"/>
                <a:ea typeface="Calibri" panose="020F0502020204030204" pitchFamily="34" charset="0"/>
                <a:cs typeface="Arial" panose="020B0604020202020204" pitchFamily="34" charset="0"/>
              </a:rPr>
              <a:t>he total weight of lead bricks currently at the BHUC is around 57,902 pounds</a:t>
            </a:r>
            <a:r>
              <a:rPr lang="en-US" sz="2800" kern="100" dirty="0">
                <a:latin typeface="Arial" panose="020B0604020202020204" pitchFamily="34" charset="0"/>
                <a:ea typeface="Calibri" panose="020F0502020204030204" pitchFamily="34" charset="0"/>
                <a:cs typeface="Arial" panose="020B0604020202020204" pitchFamily="34" charset="0"/>
              </a:rPr>
              <a:t>, n</a:t>
            </a:r>
            <a:r>
              <a:rPr lang="en-US" sz="2800" kern="100" dirty="0">
                <a:effectLst/>
                <a:latin typeface="Arial" panose="020B0604020202020204" pitchFamily="34" charset="0"/>
                <a:ea typeface="Calibri" panose="020F0502020204030204" pitchFamily="34" charset="0"/>
                <a:cs typeface="Arial" panose="020B0604020202020204" pitchFamily="34" charset="0"/>
              </a:rPr>
              <a:t>ot including the copper, detectors, or baseplates.  </a:t>
            </a:r>
          </a:p>
          <a:p>
            <a:pPr marL="342900" marR="0" lvl="0" indent="-342900">
              <a:buFont typeface="Symbol" panose="05050102010706020507" pitchFamily="18" charset="2"/>
              <a:buChar char=""/>
            </a:pPr>
            <a:r>
              <a:rPr lang="en-US" sz="2800" kern="100" dirty="0">
                <a:effectLst/>
                <a:latin typeface="Arial" panose="020B0604020202020204" pitchFamily="34" charset="0"/>
                <a:ea typeface="Calibri" panose="020F0502020204030204" pitchFamily="34" charset="0"/>
                <a:cs typeface="Arial" panose="020B0604020202020204" pitchFamily="34" charset="0"/>
              </a:rPr>
              <a:t>Building a low background counter at the BHUC begins with the baseplate. After the baseplate is placed in the desired location, a preset pattern of lead bricks is laid out on top. Each layer is stacked in a similar pattern but is alternated slightly to avoid creating any long seams. This provides stability and avoids any openings to the detector.</a:t>
            </a:r>
          </a:p>
          <a:p>
            <a:pPr marL="342900" marR="0" lvl="0" indent="-342900">
              <a:buFont typeface="Symbol" panose="05050102010706020507" pitchFamily="18" charset="2"/>
              <a:buChar char=""/>
            </a:pPr>
            <a:r>
              <a:rPr lang="en-US" sz="2800" kern="100" dirty="0">
                <a:effectLst/>
                <a:latin typeface="Arial" panose="020B0604020202020204" pitchFamily="34" charset="0"/>
                <a:ea typeface="Calibri" panose="020F0502020204030204" pitchFamily="34" charset="0"/>
                <a:cs typeface="Arial" panose="020B0604020202020204" pitchFamily="34" charset="0"/>
              </a:rPr>
              <a:t>Around the 4</a:t>
            </a:r>
            <a:r>
              <a:rPr lang="en-US" sz="2800" kern="100" baseline="30000" dirty="0">
                <a:effectLst/>
                <a:latin typeface="Arial" panose="020B0604020202020204" pitchFamily="34" charset="0"/>
                <a:ea typeface="Calibri" panose="020F0502020204030204" pitchFamily="34" charset="0"/>
                <a:cs typeface="Arial" panose="020B0604020202020204" pitchFamily="34" charset="0"/>
              </a:rPr>
              <a:t>th</a:t>
            </a:r>
            <a:r>
              <a:rPr lang="en-US" sz="2800" kern="100" dirty="0">
                <a:effectLst/>
                <a:latin typeface="Arial" panose="020B0604020202020204" pitchFamily="34" charset="0"/>
                <a:ea typeface="Calibri" panose="020F0502020204030204" pitchFamily="34" charset="0"/>
                <a:cs typeface="Arial" panose="020B0604020202020204" pitchFamily="34" charset="0"/>
              </a:rPr>
              <a:t> or 5</a:t>
            </a:r>
            <a:r>
              <a:rPr lang="en-US" sz="2800" kern="100" baseline="30000" dirty="0">
                <a:effectLst/>
                <a:latin typeface="Arial" panose="020B0604020202020204" pitchFamily="34" charset="0"/>
                <a:ea typeface="Calibri" panose="020F0502020204030204" pitchFamily="34" charset="0"/>
                <a:cs typeface="Arial" panose="020B0604020202020204" pitchFamily="34" charset="0"/>
              </a:rPr>
              <a:t>th</a:t>
            </a:r>
            <a:r>
              <a:rPr lang="en-US" sz="2800" kern="100" dirty="0">
                <a:effectLst/>
                <a:latin typeface="Arial" panose="020B0604020202020204" pitchFamily="34" charset="0"/>
                <a:ea typeface="Calibri" panose="020F0502020204030204" pitchFamily="34" charset="0"/>
                <a:cs typeface="Arial" panose="020B0604020202020204" pitchFamily="34" charset="0"/>
              </a:rPr>
              <a:t> level of lead, the detector is brought in, and the Ga crystal is placed in the center with a small plastic tube placed under it. The crystal is surrounded with copper and the copper is surrounded by more layers of lead. </a:t>
            </a:r>
          </a:p>
          <a:p>
            <a:pPr marL="342900" marR="0" lvl="0" indent="-342900">
              <a:buFont typeface="Symbol" panose="05050102010706020507" pitchFamily="18" charset="2"/>
              <a:buChar char=""/>
            </a:pPr>
            <a:r>
              <a:rPr lang="en-US" sz="2800" kern="100" dirty="0">
                <a:effectLst/>
                <a:latin typeface="Arial" panose="020B0604020202020204" pitchFamily="34" charset="0"/>
                <a:ea typeface="Calibri" panose="020F0502020204030204" pitchFamily="34" charset="0"/>
                <a:cs typeface="Arial" panose="020B0604020202020204" pitchFamily="34" charset="0"/>
              </a:rPr>
              <a:t>Reaching the top of the covering, the Sample space needs to be accessible but still covered by lead. This is where the door rails are placed which allows the copper lid to be covered by a wheeled lead-filled door. </a:t>
            </a:r>
          </a:p>
          <a:p>
            <a:pPr marL="342900" marR="0" lvl="0" indent="-342900">
              <a:buFont typeface="Symbol" panose="05050102010706020507" pitchFamily="18" charset="2"/>
              <a:buChar char=""/>
            </a:pPr>
            <a:r>
              <a:rPr lang="en-US" sz="2800" kern="100" dirty="0">
                <a:effectLst/>
                <a:latin typeface="Arial" panose="020B0604020202020204" pitchFamily="34" charset="0"/>
                <a:ea typeface="Calibri" panose="020F0502020204030204" pitchFamily="34" charset="0"/>
                <a:cs typeface="Arial" panose="020B0604020202020204" pitchFamily="34" charset="0"/>
              </a:rPr>
              <a:t>Once the construction part is complete, the lead bricks are wrapped in mylar to prevent any radon gas from entering. The tube under the crystal is then connected to a nitrogen source to purge out any residual radon that may be lurking within the lead or around the crystal. The detector is then filled with liquid nitrogen and hooked up to the electrical systems. After allowing the crystal to cool, voltage is applied to the crystal. A background collection of data is begun and will last 30 days. Once the background collection is complete, an assay of Table Mountain Lattite (TML) is performed. This TML is a standard, or calibration sample used for determining the concentration levels of background radiation. </a:t>
            </a:r>
          </a:p>
        </p:txBody>
      </p:sp>
      <p:pic>
        <p:nvPicPr>
          <p:cNvPr id="27" name="Picture 26">
            <a:extLst>
              <a:ext uri="{FF2B5EF4-FFF2-40B4-BE49-F238E27FC236}">
                <a16:creationId xmlns:a16="http://schemas.microsoft.com/office/drawing/2014/main" id="{3A825C12-4E4B-D44D-E5C6-4C26ED0FE7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32376" y="19775304"/>
            <a:ext cx="1387304" cy="3094197"/>
          </a:xfrm>
          <a:prstGeom prst="rect">
            <a:avLst/>
          </a:prstGeom>
        </p:spPr>
      </p:pic>
      <p:pic>
        <p:nvPicPr>
          <p:cNvPr id="29" name="Picture 28">
            <a:extLst>
              <a:ext uri="{FF2B5EF4-FFF2-40B4-BE49-F238E27FC236}">
                <a16:creationId xmlns:a16="http://schemas.microsoft.com/office/drawing/2014/main" id="{ADA04D15-0458-DAFD-00A2-4045D7D8E2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933435" y="19712860"/>
            <a:ext cx="3257648" cy="3094197"/>
          </a:xfrm>
          <a:prstGeom prst="rect">
            <a:avLst/>
          </a:prstGeom>
        </p:spPr>
      </p:pic>
      <p:pic>
        <p:nvPicPr>
          <p:cNvPr id="31" name="Picture 30">
            <a:extLst>
              <a:ext uri="{FF2B5EF4-FFF2-40B4-BE49-F238E27FC236}">
                <a16:creationId xmlns:a16="http://schemas.microsoft.com/office/drawing/2014/main" id="{AF528290-EBB9-16F5-F089-4B234E92E5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460973" y="19811979"/>
            <a:ext cx="3670246" cy="3094198"/>
          </a:xfrm>
          <a:prstGeom prst="rect">
            <a:avLst/>
          </a:prstGeom>
        </p:spPr>
      </p:pic>
      <p:pic>
        <p:nvPicPr>
          <p:cNvPr id="4" name="Picture 3">
            <a:extLst>
              <a:ext uri="{FF2B5EF4-FFF2-40B4-BE49-F238E27FC236}">
                <a16:creationId xmlns:a16="http://schemas.microsoft.com/office/drawing/2014/main" id="{2E8C7D87-DB3C-2D25-155C-0698448B8B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393570" y="151962"/>
            <a:ext cx="1801236" cy="1801236"/>
          </a:xfrm>
          <a:prstGeom prst="rect">
            <a:avLst/>
          </a:prstGeom>
        </p:spPr>
      </p:pic>
      <p:pic>
        <p:nvPicPr>
          <p:cNvPr id="11" name="Picture 10">
            <a:extLst>
              <a:ext uri="{FF2B5EF4-FFF2-40B4-BE49-F238E27FC236}">
                <a16:creationId xmlns:a16="http://schemas.microsoft.com/office/drawing/2014/main" id="{1E0F4333-1E07-1E74-B071-A7E3EA0B38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82766" y="396532"/>
            <a:ext cx="2712924" cy="1393227"/>
          </a:xfrm>
          <a:prstGeom prst="rect">
            <a:avLst/>
          </a:prstGeom>
        </p:spPr>
      </p:pic>
      <p:pic>
        <p:nvPicPr>
          <p:cNvPr id="14" name="Picture 13">
            <a:extLst>
              <a:ext uri="{FF2B5EF4-FFF2-40B4-BE49-F238E27FC236}">
                <a16:creationId xmlns:a16="http://schemas.microsoft.com/office/drawing/2014/main" id="{819EC533-4699-68C2-AFC8-5B6081F1F13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23052" y="396532"/>
            <a:ext cx="3659825" cy="1187613"/>
          </a:xfrm>
          <a:prstGeom prst="rect">
            <a:avLst/>
          </a:prstGeom>
        </p:spPr>
      </p:pic>
      <p:pic>
        <p:nvPicPr>
          <p:cNvPr id="17" name="Picture 16">
            <a:extLst>
              <a:ext uri="{FF2B5EF4-FFF2-40B4-BE49-F238E27FC236}">
                <a16:creationId xmlns:a16="http://schemas.microsoft.com/office/drawing/2014/main" id="{C980B2BC-FB5B-7207-C785-289EA0EEC9D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62003" y="656519"/>
            <a:ext cx="3661160" cy="792123"/>
          </a:xfrm>
          <a:prstGeom prst="rect">
            <a:avLst/>
          </a:prstGeom>
        </p:spPr>
      </p:pic>
      <p:sp>
        <p:nvSpPr>
          <p:cNvPr id="24" name="TextBox 23">
            <a:extLst>
              <a:ext uri="{FF2B5EF4-FFF2-40B4-BE49-F238E27FC236}">
                <a16:creationId xmlns:a16="http://schemas.microsoft.com/office/drawing/2014/main" id="{7970CB89-00A2-D940-03AD-BD98D52FD435}"/>
              </a:ext>
            </a:extLst>
          </p:cNvPr>
          <p:cNvSpPr txBox="1"/>
          <p:nvPr/>
        </p:nvSpPr>
        <p:spPr>
          <a:xfrm>
            <a:off x="17081231" y="23303178"/>
            <a:ext cx="10418331" cy="8925520"/>
          </a:xfrm>
          <a:prstGeom prst="rect">
            <a:avLst/>
          </a:prstGeom>
          <a:noFill/>
        </p:spPr>
        <p:txBody>
          <a:bodyPr wrap="square">
            <a:spAutoFit/>
          </a:bodyPr>
          <a:lstStyle/>
          <a:p>
            <a:pPr marL="0" marR="0" algn="ctr">
              <a:buNone/>
            </a:pPr>
            <a:r>
              <a:rPr lang="en-US" sz="6000" b="1" kern="100" dirty="0" err="1">
                <a:effectLst/>
                <a:latin typeface="Arial" panose="020B0604020202020204" pitchFamily="34" charset="0"/>
                <a:ea typeface="Calibri" panose="020F0502020204030204" pitchFamily="34" charset="0"/>
                <a:cs typeface="Arial" panose="020B0604020202020204" pitchFamily="34" charset="0"/>
              </a:rPr>
              <a:t>PeakEasy</a:t>
            </a:r>
            <a:r>
              <a:rPr lang="en-US" sz="6000" b="1" kern="100" dirty="0">
                <a:effectLst/>
                <a:latin typeface="Arial" panose="020B0604020202020204" pitchFamily="34" charset="0"/>
                <a:ea typeface="Calibri" panose="020F0502020204030204" pitchFamily="34" charset="0"/>
                <a:cs typeface="Arial" panose="020B0604020202020204" pitchFamily="34" charset="0"/>
              </a:rPr>
              <a:t> Spectra</a:t>
            </a:r>
          </a:p>
          <a:p>
            <a:pPr marL="0" marR="0">
              <a:buNone/>
            </a:pP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Symbol" panose="05050102010706020507" pitchFamily="18" charset="2"/>
              <a:buChar char=""/>
            </a:pPr>
            <a:r>
              <a:rPr lang="en-US" sz="2800" kern="100" dirty="0">
                <a:effectLst/>
                <a:latin typeface="Arial" panose="020B0604020202020204" pitchFamily="34" charset="0"/>
                <a:ea typeface="Calibri" panose="020F0502020204030204" pitchFamily="34" charset="0"/>
                <a:cs typeface="Arial" panose="020B0604020202020204" pitchFamily="34" charset="0"/>
              </a:rPr>
              <a:t>In Figure 2, each peak represents the collection of energies from a given de-excitation of an isotope. A higher peak indicates a greater amount of gamma rays collected at that energy (from that isotope’s decay). [4]</a:t>
            </a:r>
          </a:p>
          <a:p>
            <a:pPr marL="342900" marR="0" lvl="0" indent="-342900">
              <a:buFont typeface="Symbol" panose="05050102010706020507" pitchFamily="18" charset="2"/>
              <a:buChar char=""/>
            </a:pPr>
            <a:r>
              <a:rPr lang="en-US" sz="2800" kern="100" dirty="0">
                <a:effectLst/>
                <a:latin typeface="Arial" panose="020B0604020202020204" pitchFamily="34" charset="0"/>
                <a:ea typeface="Calibri" panose="020F0502020204030204" pitchFamily="34" charset="0"/>
                <a:cs typeface="Arial" panose="020B0604020202020204" pitchFamily="34" charset="0"/>
              </a:rPr>
              <a:t>If the peak is higher in a sample spectra than the initial background spectra, then a radioactive isotope has been detected at that energy level fro</a:t>
            </a:r>
            <a:r>
              <a:rPr lang="en-US" sz="2800" kern="100" dirty="0">
                <a:latin typeface="Arial" panose="020B0604020202020204" pitchFamily="34" charset="0"/>
                <a:ea typeface="Calibri" panose="020F0502020204030204" pitchFamily="34" charset="0"/>
                <a:cs typeface="Arial" panose="020B0604020202020204" pitchFamily="34" charset="0"/>
              </a:rPr>
              <a:t>m the sample above background. [4]</a:t>
            </a: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Symbol" panose="05050102010706020507" pitchFamily="18" charset="2"/>
              <a:buChar char=""/>
            </a:pPr>
            <a:r>
              <a:rPr lang="en-US" sz="2800" kern="100" dirty="0">
                <a:effectLst/>
                <a:latin typeface="Arial" panose="020B0604020202020204" pitchFamily="34" charset="0"/>
                <a:ea typeface="Calibri" panose="020F0502020204030204" pitchFamily="34" charset="0"/>
                <a:cs typeface="Arial" panose="020B0604020202020204" pitchFamily="34" charset="0"/>
              </a:rPr>
              <a:t>Early chain in U and Th decays do not contain any radon whereas late chain decays do. Radon is a radioactive gas that is present underground at SURF. [4]</a:t>
            </a:r>
          </a:p>
          <a:p>
            <a:pPr marL="342900" marR="0" lvl="0" indent="-342900">
              <a:buFont typeface="Symbol" panose="05050102010706020507" pitchFamily="18" charset="2"/>
              <a:buChar char=""/>
            </a:pPr>
            <a:r>
              <a:rPr lang="en-US" sz="2800" kern="100" dirty="0">
                <a:effectLst/>
                <a:latin typeface="Arial" panose="020B0604020202020204" pitchFamily="34" charset="0"/>
                <a:ea typeface="Calibri" panose="020F0502020204030204" pitchFamily="34" charset="0"/>
                <a:cs typeface="Arial" panose="020B0604020202020204" pitchFamily="34" charset="0"/>
              </a:rPr>
              <a:t>Some of the background noise throughout the spectra are partial decay deposits. A full collection of a given gamma ray is only obtained when the gamma ray is completely absorbed by the crystal. If the gamma ray manages to pass through crystal, then only a portion of the energy from the ray will be recorded. Because gamma rays are released without a set direction, a ray might only catch the corner of the Ge crystal. [4]</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B804146-5842-C6BC-F629-414E2FCDE41E}"/>
                  </a:ext>
                </a:extLst>
              </p:cNvPr>
              <p:cNvSpPr txBox="1"/>
              <p:nvPr/>
            </p:nvSpPr>
            <p:spPr>
              <a:xfrm>
                <a:off x="30218917" y="4331143"/>
                <a:ext cx="12781630" cy="5505931"/>
              </a:xfrm>
              <a:prstGeom prst="rect">
                <a:avLst/>
              </a:prstGeom>
              <a:noFill/>
            </p:spPr>
            <p:txBody>
              <a:bodyPr wrap="square">
                <a:spAutoFit/>
              </a:bodyPr>
              <a:lstStyle/>
              <a:p>
                <a:pPr marL="0" marR="0" algn="ctr">
                  <a:buNone/>
                </a:pPr>
                <a:r>
                  <a:rPr lang="en-US" sz="6000" b="1" kern="100" dirty="0">
                    <a:effectLst/>
                    <a:latin typeface="Times New Roman" panose="02020603050405020304" pitchFamily="18" charset="0"/>
                    <a:ea typeface="Calibri" panose="020F0502020204030204" pitchFamily="34" charset="0"/>
                    <a:cs typeface="Times New Roman" panose="02020603050405020304" pitchFamily="18" charset="0"/>
                  </a:rPr>
                  <a:t>Concentration Levels</a:t>
                </a:r>
              </a:p>
              <a:p>
                <a:pPr marL="0" marR="0">
                  <a:buNone/>
                </a:pP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buFont typeface="Symbol" panose="05050102010706020507" pitchFamily="18" charset="2"/>
                  <a:buChar char=""/>
                </a:pPr>
                <a:r>
                  <a:rPr lang="en-US" sz="2800" kern="100" dirty="0">
                    <a:effectLst/>
                    <a:latin typeface="Arial" panose="020B0604020202020204" pitchFamily="34" charset="0"/>
                    <a:ea typeface="Calibri" panose="020F0502020204030204" pitchFamily="34" charset="0"/>
                    <a:cs typeface="Arial" panose="020B0604020202020204" pitchFamily="34" charset="0"/>
                  </a:rPr>
                  <a:t>The concentration levels of uranium (U), </a:t>
                </a:r>
                <a:r>
                  <a:rPr lang="en-US" sz="2800" kern="100" dirty="0">
                    <a:latin typeface="Arial" panose="020B0604020202020204" pitchFamily="34" charset="0"/>
                    <a:ea typeface="Calibri" panose="020F0502020204030204" pitchFamily="34" charset="0"/>
                    <a:cs typeface="Arial" panose="020B0604020202020204" pitchFamily="34" charset="0"/>
                  </a:rPr>
                  <a:t>t</a:t>
                </a:r>
                <a:r>
                  <a:rPr lang="en-US" sz="2800" kern="100" dirty="0">
                    <a:effectLst/>
                    <a:latin typeface="Arial" panose="020B0604020202020204" pitchFamily="34" charset="0"/>
                    <a:ea typeface="Calibri" panose="020F0502020204030204" pitchFamily="34" charset="0"/>
                    <a:cs typeface="Arial" panose="020B0604020202020204" pitchFamily="34" charset="0"/>
                  </a:rPr>
                  <a:t>horium (Th), and  potassium (K) are using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800" i="1" kern="100">
                        <a:effectLst/>
                        <a:latin typeface="Cambria Math" panose="02040503050406030204" pitchFamily="18" charset="0"/>
                        <a:ea typeface="Calibri" panose="020F0502020204030204" pitchFamily="34" charset="0"/>
                        <a:cs typeface="Times New Roman" panose="02020603050405020304" pitchFamily="18" charset="0"/>
                      </a:rPr>
                      <m:t>𝐶</m:t>
                    </m:r>
                    <m:r>
                      <a:rPr lang="en-US" sz="28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kern="100">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2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800" i="1" kern="100">
                                <a:effectLst/>
                                <a:latin typeface="Cambria Math" panose="02040503050406030204" pitchFamily="18" charset="0"/>
                                <a:ea typeface="Calibri" panose="020F0502020204030204" pitchFamily="34" charset="0"/>
                                <a:cs typeface="Times New Roman" panose="02020603050405020304" pitchFamily="18" charset="0"/>
                              </a:rPr>
                              <m:t>𝑁</m:t>
                            </m:r>
                          </m:e>
                          <m:sub>
                            <m:r>
                              <a:rPr lang="en-US" sz="2800" i="1" kern="100">
                                <a:effectLst/>
                                <a:latin typeface="Cambria Math" panose="02040503050406030204" pitchFamily="18" charset="0"/>
                                <a:ea typeface="Calibri" panose="020F0502020204030204" pitchFamily="34" charset="0"/>
                                <a:cs typeface="Times New Roman" panose="02020603050405020304" pitchFamily="18" charset="0"/>
                              </a:rPr>
                              <m:t>𝑝𝑒𝑎𝑘</m:t>
                            </m:r>
                          </m:sub>
                        </m:sSub>
                      </m:num>
                      <m:den>
                        <m:sSub>
                          <m:sSubPr>
                            <m:ctrlPr>
                              <a:rPr lang="en-US" sz="2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800" i="1" kern="100">
                                <a:effectLst/>
                                <a:latin typeface="Cambria Math" panose="02040503050406030204" pitchFamily="18" charset="0"/>
                                <a:ea typeface="Calibri" panose="020F0502020204030204" pitchFamily="34" charset="0"/>
                                <a:cs typeface="Times New Roman" panose="02020603050405020304" pitchFamily="18" charset="0"/>
                              </a:rPr>
                              <m:t>𝜀</m:t>
                            </m:r>
                          </m:e>
                          <m:sub>
                            <m:r>
                              <a:rPr lang="en-US" sz="2800" i="1" kern="100">
                                <a:effectLst/>
                                <a:latin typeface="Cambria Math" panose="02040503050406030204" pitchFamily="18" charset="0"/>
                                <a:ea typeface="Calibri" panose="020F0502020204030204" pitchFamily="34" charset="0"/>
                                <a:cs typeface="Times New Roman" panose="02020603050405020304" pitchFamily="18" charset="0"/>
                              </a:rPr>
                              <m:t>𝑝𝑒𝑎𝑘</m:t>
                            </m:r>
                          </m:sub>
                        </m:sSub>
                        <m:sSub>
                          <m:sSubPr>
                            <m:ctrlPr>
                              <a:rPr lang="en-US" sz="2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800" i="1" kern="100">
                                <a:effectLst/>
                                <a:latin typeface="Cambria Math" panose="02040503050406030204" pitchFamily="18" charset="0"/>
                                <a:ea typeface="Calibri" panose="020F0502020204030204" pitchFamily="34" charset="0"/>
                                <a:cs typeface="Times New Roman" panose="02020603050405020304" pitchFamily="18" charset="0"/>
                              </a:rPr>
                              <m:t>𝑀</m:t>
                            </m:r>
                          </m:e>
                          <m:sub>
                            <m:r>
                              <a:rPr lang="en-US" sz="2800" i="1" kern="100">
                                <a:effectLst/>
                                <a:latin typeface="Cambria Math" panose="02040503050406030204" pitchFamily="18" charset="0"/>
                                <a:ea typeface="Calibri" panose="020F0502020204030204" pitchFamily="34" charset="0"/>
                                <a:cs typeface="Times New Roman" panose="02020603050405020304" pitchFamily="18" charset="0"/>
                              </a:rPr>
                              <m:t>𝑠𝑎𝑚𝑝𝑙𝑒</m:t>
                            </m:r>
                          </m:sub>
                        </m:sSub>
                        <m:sSub>
                          <m:sSubPr>
                            <m:ctrlPr>
                              <a:rPr lang="en-US" sz="2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800" i="1" kern="100">
                                <a:effectLst/>
                                <a:latin typeface="Cambria Math" panose="02040503050406030204" pitchFamily="18" charset="0"/>
                                <a:ea typeface="Calibri" panose="020F0502020204030204" pitchFamily="34" charset="0"/>
                                <a:cs typeface="Times New Roman" panose="02020603050405020304" pitchFamily="18" charset="0"/>
                              </a:rPr>
                              <m:t>𝑃</m:t>
                            </m:r>
                          </m:e>
                          <m:sub>
                            <m:r>
                              <m:rPr>
                                <m:sty m:val="p"/>
                              </m:rPr>
                              <a:rPr lang="en-US" sz="2800" kern="100">
                                <a:effectLst/>
                                <a:latin typeface="Cambria Math" panose="02040503050406030204" pitchFamily="18" charset="0"/>
                                <a:ea typeface="Calibri" panose="020F0502020204030204" pitchFamily="34" charset="0"/>
                                <a:cs typeface="Times New Roman" panose="02020603050405020304" pitchFamily="18" charset="0"/>
                              </a:rPr>
                              <m:t>Υ</m:t>
                            </m:r>
                          </m:sub>
                        </m:sSub>
                        <m:r>
                          <a:rPr lang="en-US" sz="2800" i="1" kern="100">
                            <a:effectLst/>
                            <a:latin typeface="Cambria Math" panose="02040503050406030204" pitchFamily="18" charset="0"/>
                            <a:ea typeface="Calibri" panose="020F0502020204030204" pitchFamily="34" charset="0"/>
                            <a:cs typeface="Times New Roman" panose="02020603050405020304" pitchFamily="18" charset="0"/>
                          </a:rPr>
                          <m:t>𝐿𝑇</m:t>
                        </m:r>
                      </m:den>
                    </m:f>
                  </m:oMath>
                </a14:m>
                <a:r>
                  <a:rPr lang="en-US" sz="2800" kern="100" dirty="0">
                    <a:effectLst/>
                    <a:latin typeface="Arial" panose="020B0604020202020204" pitchFamily="34" charset="0"/>
                    <a:ea typeface="Times New Roman" panose="02020603050405020304" pitchFamily="18" charset="0"/>
                    <a:cs typeface="Arial" panose="020B0604020202020204" pitchFamily="34" charset="0"/>
                  </a:rPr>
                  <a:t>, where </a:t>
                </a:r>
                <a:r>
                  <a:rPr lang="en-US" sz="2800" i="1" kern="100" dirty="0" err="1">
                    <a:effectLst/>
                    <a:latin typeface="Arial" panose="020B0604020202020204" pitchFamily="34" charset="0"/>
                    <a:ea typeface="Calibri" panose="020F0502020204030204" pitchFamily="34" charset="0"/>
                    <a:cs typeface="Arial" panose="020B0604020202020204" pitchFamily="34" charset="0"/>
                  </a:rPr>
                  <a:t>N</a:t>
                </a:r>
                <a:r>
                  <a:rPr lang="en-US" sz="2800" i="1" kern="100" baseline="-25000" dirty="0" err="1">
                    <a:effectLst/>
                    <a:latin typeface="Arial" panose="020B0604020202020204" pitchFamily="34" charset="0"/>
                    <a:ea typeface="Calibri" panose="020F0502020204030204" pitchFamily="34" charset="0"/>
                    <a:cs typeface="Arial" panose="020B0604020202020204" pitchFamily="34" charset="0"/>
                  </a:rPr>
                  <a:t>peak</a:t>
                </a:r>
                <a:r>
                  <a:rPr lang="en-US" sz="2800" kern="100" dirty="0">
                    <a:effectLst/>
                    <a:latin typeface="Arial" panose="020B0604020202020204" pitchFamily="34" charset="0"/>
                    <a:ea typeface="Calibri" panose="020F0502020204030204" pitchFamily="34" charset="0"/>
                    <a:cs typeface="Arial" panose="020B0604020202020204" pitchFamily="34" charset="0"/>
                  </a:rPr>
                  <a:t> is the background-adjusted net peak area (obtained from </a:t>
                </a:r>
                <a:r>
                  <a:rPr lang="en-US" sz="2800" kern="100" dirty="0" err="1">
                    <a:effectLst/>
                    <a:latin typeface="Arial" panose="020B0604020202020204" pitchFamily="34" charset="0"/>
                    <a:ea typeface="Calibri" panose="020F0502020204030204" pitchFamily="34" charset="0"/>
                    <a:cs typeface="Arial" panose="020B0604020202020204" pitchFamily="34" charset="0"/>
                  </a:rPr>
                  <a:t>PeakEasy</a:t>
                </a:r>
                <a:r>
                  <a:rPr lang="en-US" sz="2800" kern="100" dirty="0">
                    <a:effectLst/>
                    <a:latin typeface="Arial" panose="020B0604020202020204" pitchFamily="34" charset="0"/>
                    <a:ea typeface="Calibri" panose="020F0502020204030204" pitchFamily="34" charset="0"/>
                    <a:cs typeface="Arial" panose="020B0604020202020204" pitchFamily="34" charset="0"/>
                  </a:rPr>
                  <a:t>), </a:t>
                </a:r>
                <a:r>
                  <a:rPr lang="en-US" sz="2800" i="1" kern="100" dirty="0" err="1">
                    <a:effectLst/>
                    <a:latin typeface="Arial" panose="020B0604020202020204" pitchFamily="34" charset="0"/>
                    <a:ea typeface="Calibri" panose="020F0502020204030204" pitchFamily="34" charset="0"/>
                    <a:cs typeface="Arial" panose="020B0604020202020204" pitchFamily="34" charset="0"/>
                  </a:rPr>
                  <a:t>ε</a:t>
                </a:r>
                <a:r>
                  <a:rPr lang="en-US" sz="2800" i="1" kern="100" baseline="-25000" dirty="0" err="1">
                    <a:effectLst/>
                    <a:latin typeface="Arial" panose="020B0604020202020204" pitchFamily="34" charset="0"/>
                    <a:ea typeface="Calibri" panose="020F0502020204030204" pitchFamily="34" charset="0"/>
                    <a:cs typeface="Arial" panose="020B0604020202020204" pitchFamily="34" charset="0"/>
                  </a:rPr>
                  <a:t>peak</a:t>
                </a:r>
                <a:r>
                  <a:rPr lang="en-US" sz="2800" kern="100" dirty="0">
                    <a:effectLst/>
                    <a:latin typeface="Arial" panose="020B0604020202020204" pitchFamily="34" charset="0"/>
                    <a:ea typeface="Calibri" panose="020F0502020204030204" pitchFamily="34" charset="0"/>
                    <a:cs typeface="Arial" panose="020B0604020202020204" pitchFamily="34" charset="0"/>
                  </a:rPr>
                  <a:t> is the full energy peak efficiency, </a:t>
                </a:r>
                <a:r>
                  <a:rPr lang="en-US" sz="2800" i="1" kern="100" dirty="0" err="1">
                    <a:effectLst/>
                    <a:latin typeface="Arial" panose="020B0604020202020204" pitchFamily="34" charset="0"/>
                    <a:ea typeface="Calibri" panose="020F0502020204030204" pitchFamily="34" charset="0"/>
                    <a:cs typeface="Arial" panose="020B0604020202020204" pitchFamily="34" charset="0"/>
                  </a:rPr>
                  <a:t>M</a:t>
                </a:r>
                <a:r>
                  <a:rPr lang="en-US" sz="2800" i="1" kern="100" baseline="-25000" dirty="0" err="1">
                    <a:effectLst/>
                    <a:latin typeface="Arial" panose="020B0604020202020204" pitchFamily="34" charset="0"/>
                    <a:ea typeface="Calibri" panose="020F0502020204030204" pitchFamily="34" charset="0"/>
                    <a:cs typeface="Arial" panose="020B0604020202020204" pitchFamily="34" charset="0"/>
                  </a:rPr>
                  <a:t>sample</a:t>
                </a:r>
                <a:r>
                  <a:rPr lang="en-US" sz="2800" kern="100" dirty="0">
                    <a:effectLst/>
                    <a:latin typeface="Arial" panose="020B0604020202020204" pitchFamily="34" charset="0"/>
                    <a:ea typeface="Calibri" panose="020F0502020204030204" pitchFamily="34" charset="0"/>
                    <a:cs typeface="Arial" panose="020B0604020202020204" pitchFamily="34" charset="0"/>
                  </a:rPr>
                  <a:t> is the mass of the sample in grams, </a:t>
                </a:r>
                <a:r>
                  <a:rPr lang="en-US" sz="2800" i="1" kern="100" dirty="0" err="1">
                    <a:effectLst/>
                    <a:latin typeface="Arial" panose="020B0604020202020204" pitchFamily="34" charset="0"/>
                    <a:ea typeface="Calibri" panose="020F0502020204030204" pitchFamily="34" charset="0"/>
                    <a:cs typeface="Arial" panose="020B0604020202020204" pitchFamily="34" charset="0"/>
                  </a:rPr>
                  <a:t>P</a:t>
                </a:r>
                <a:r>
                  <a:rPr lang="en-US" sz="2800" i="1" kern="100" baseline="-25000" dirty="0" err="1">
                    <a:effectLst/>
                    <a:latin typeface="Arial" panose="020B0604020202020204" pitchFamily="34" charset="0"/>
                    <a:ea typeface="Calibri" panose="020F0502020204030204" pitchFamily="34" charset="0"/>
                    <a:cs typeface="Arial" panose="020B0604020202020204" pitchFamily="34" charset="0"/>
                  </a:rPr>
                  <a:t>γ</a:t>
                </a:r>
                <a:r>
                  <a:rPr lang="en-US" sz="2800" i="1" kern="100" dirty="0">
                    <a:effectLst/>
                    <a:latin typeface="Arial" panose="020B0604020202020204" pitchFamily="34" charset="0"/>
                    <a:ea typeface="Calibri" panose="020F0502020204030204" pitchFamily="34" charset="0"/>
                    <a:cs typeface="Arial" panose="020B0604020202020204" pitchFamily="34" charset="0"/>
                  </a:rPr>
                  <a:t> </a:t>
                </a:r>
                <a:r>
                  <a:rPr lang="en-US" sz="2800" kern="100" dirty="0">
                    <a:effectLst/>
                    <a:latin typeface="Arial" panose="020B0604020202020204" pitchFamily="34" charset="0"/>
                    <a:ea typeface="Calibri" panose="020F0502020204030204" pitchFamily="34" charset="0"/>
                    <a:cs typeface="Arial" panose="020B0604020202020204" pitchFamily="34" charset="0"/>
                  </a:rPr>
                  <a:t>is the emission probability, and </a:t>
                </a:r>
                <a:r>
                  <a:rPr lang="en-US" sz="2800" i="1" kern="100" dirty="0">
                    <a:effectLst/>
                    <a:latin typeface="Arial" panose="020B0604020202020204" pitchFamily="34" charset="0"/>
                    <a:ea typeface="Calibri" panose="020F0502020204030204" pitchFamily="34" charset="0"/>
                    <a:cs typeface="Arial" panose="020B0604020202020204" pitchFamily="34" charset="0"/>
                  </a:rPr>
                  <a:t>LT</a:t>
                </a:r>
                <a:r>
                  <a:rPr lang="en-US" sz="2800" kern="100" dirty="0">
                    <a:effectLst/>
                    <a:latin typeface="Arial" panose="020B0604020202020204" pitchFamily="34" charset="0"/>
                    <a:ea typeface="Calibri" panose="020F0502020204030204" pitchFamily="34" charset="0"/>
                    <a:cs typeface="Arial" panose="020B0604020202020204" pitchFamily="34" charset="0"/>
                  </a:rPr>
                  <a:t> is the live-Time of the sample run in minutes. [3]</a:t>
                </a:r>
              </a:p>
              <a:p>
                <a:pPr marL="342900" marR="0" lvl="0" indent="-342900">
                  <a:buFont typeface="Symbol" panose="05050102010706020507" pitchFamily="18" charset="2"/>
                  <a:buChar char=""/>
                </a:pPr>
                <a:r>
                  <a:rPr lang="en-US" sz="2800" kern="100" dirty="0">
                    <a:effectLst/>
                    <a:latin typeface="Arial" panose="020B0604020202020204" pitchFamily="34" charset="0"/>
                    <a:ea typeface="Calibri" panose="020F0502020204030204" pitchFamily="34" charset="0"/>
                    <a:cs typeface="Arial" panose="020B0604020202020204" pitchFamily="34" charset="0"/>
                  </a:rPr>
                  <a:t>This Spectra </a:t>
                </a:r>
                <a:r>
                  <a:rPr lang="en-US" sz="2800" kern="100" dirty="0">
                    <a:latin typeface="Arial" panose="020B0604020202020204" pitchFamily="34" charset="0"/>
                    <a:ea typeface="Calibri" panose="020F0502020204030204" pitchFamily="34" charset="0"/>
                    <a:cs typeface="Arial" panose="020B0604020202020204" pitchFamily="34" charset="0"/>
                  </a:rPr>
                  <a:t>in figure 2 </a:t>
                </a:r>
                <a:r>
                  <a:rPr lang="en-US" sz="2800" kern="100" dirty="0">
                    <a:effectLst/>
                    <a:latin typeface="Arial" panose="020B0604020202020204" pitchFamily="34" charset="0"/>
                    <a:ea typeface="Calibri" panose="020F0502020204030204" pitchFamily="34" charset="0"/>
                    <a:cs typeface="Arial" panose="020B0604020202020204" pitchFamily="34" charset="0"/>
                  </a:rPr>
                  <a:t>was obtained from testing a 909.9g sample of Zurich </a:t>
                </a:r>
                <a:r>
                  <a:rPr lang="en-US" sz="2800" kern="100" dirty="0">
                    <a:latin typeface="Arial" panose="020B0604020202020204" pitchFamily="34" charset="0"/>
                    <a:ea typeface="Calibri" panose="020F0502020204030204" pitchFamily="34" charset="0"/>
                    <a:cs typeface="Arial" panose="020B0604020202020204" pitchFamily="34" charset="0"/>
                  </a:rPr>
                  <a:t>s</a:t>
                </a:r>
                <a:r>
                  <a:rPr lang="en-US" sz="2800" kern="100" dirty="0">
                    <a:effectLst/>
                    <a:latin typeface="Arial" panose="020B0604020202020204" pitchFamily="34" charset="0"/>
                    <a:ea typeface="Calibri" panose="020F0502020204030204" pitchFamily="34" charset="0"/>
                    <a:cs typeface="Arial" panose="020B0604020202020204" pitchFamily="34" charset="0"/>
                  </a:rPr>
                  <a:t>tainless s</a:t>
                </a:r>
                <a:r>
                  <a:rPr lang="en-US" sz="2800" kern="100" dirty="0">
                    <a:latin typeface="Arial" panose="020B0604020202020204" pitchFamily="34" charset="0"/>
                    <a:ea typeface="Calibri" panose="020F0502020204030204" pitchFamily="34" charset="0"/>
                    <a:cs typeface="Arial" panose="020B0604020202020204" pitchFamily="34" charset="0"/>
                  </a:rPr>
                  <a:t>teel (SS)</a:t>
                </a:r>
                <a:r>
                  <a:rPr lang="en-US" sz="2800" kern="100" dirty="0">
                    <a:effectLst/>
                    <a:latin typeface="Arial" panose="020B0604020202020204" pitchFamily="34" charset="0"/>
                    <a:ea typeface="Calibri" panose="020F0502020204030204" pitchFamily="34" charset="0"/>
                    <a:cs typeface="Arial" panose="020B0604020202020204" pitchFamily="34" charset="0"/>
                  </a:rPr>
                  <a:t> Powder. See results in Table 1. [3]</a:t>
                </a:r>
              </a:p>
              <a:p>
                <a:pPr marL="342900" marR="0" lvl="0" indent="-342900">
                  <a:buFont typeface="Symbol" panose="05050102010706020507" pitchFamily="18" charset="2"/>
                  <a:buChar char=""/>
                </a:pPr>
                <a:r>
                  <a:rPr lang="en-US" sz="2800" kern="100" dirty="0">
                    <a:effectLst/>
                    <a:latin typeface="Arial" panose="020B0604020202020204" pitchFamily="34" charset="0"/>
                    <a:ea typeface="Calibri" panose="020F0502020204030204" pitchFamily="34" charset="0"/>
                    <a:cs typeface="Arial" panose="020B0604020202020204" pitchFamily="34" charset="0"/>
                  </a:rPr>
                  <a:t>The upper limits are reported when there were no concentration levels noted above the background of the detector system. [3]</a:t>
                </a:r>
              </a:p>
            </p:txBody>
          </p:sp>
        </mc:Choice>
        <mc:Fallback xmlns="">
          <p:sp>
            <p:nvSpPr>
              <p:cNvPr id="32" name="TextBox 31">
                <a:extLst>
                  <a:ext uri="{FF2B5EF4-FFF2-40B4-BE49-F238E27FC236}">
                    <a16:creationId xmlns:a16="http://schemas.microsoft.com/office/drawing/2014/main" id="{8B804146-5842-C6BC-F629-414E2FCDE41E}"/>
                  </a:ext>
                </a:extLst>
              </p:cNvPr>
              <p:cNvSpPr txBox="1">
                <a:spLocks noRot="1" noChangeAspect="1" noMove="1" noResize="1" noEditPoints="1" noAdjustHandles="1" noChangeArrowheads="1" noChangeShapeType="1" noTextEdit="1"/>
              </p:cNvSpPr>
              <p:nvPr/>
            </p:nvSpPr>
            <p:spPr>
              <a:xfrm>
                <a:off x="30218917" y="4331143"/>
                <a:ext cx="12781630" cy="5505931"/>
              </a:xfrm>
              <a:prstGeom prst="rect">
                <a:avLst/>
              </a:prstGeom>
              <a:blipFill>
                <a:blip r:embed="rId16"/>
                <a:stretch>
                  <a:fillRect l="-1001" t="-3319" r="-1144" b="-1991"/>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ED6219D4-4C3B-98A9-C430-25D9C6987B67}"/>
              </a:ext>
            </a:extLst>
          </p:cNvPr>
          <p:cNvSpPr txBox="1"/>
          <p:nvPr/>
        </p:nvSpPr>
        <p:spPr>
          <a:xfrm>
            <a:off x="30424920" y="22186315"/>
            <a:ext cx="12369624" cy="6771084"/>
          </a:xfrm>
          <a:prstGeom prst="rect">
            <a:avLst/>
          </a:prstGeom>
          <a:noFill/>
        </p:spPr>
        <p:txBody>
          <a:bodyPr wrap="square">
            <a:spAutoFit/>
          </a:bodyPr>
          <a:lstStyle/>
          <a:p>
            <a:pPr marL="0" marR="0" algn="ctr">
              <a:buNone/>
            </a:pPr>
            <a:r>
              <a:rPr lang="en-US" sz="6000" b="1" kern="100" dirty="0">
                <a:effectLst/>
                <a:latin typeface="Arial" panose="020B0604020202020204" pitchFamily="34" charset="0"/>
                <a:ea typeface="Calibri" panose="020F0502020204030204" pitchFamily="34" charset="0"/>
                <a:cs typeface="Arial" panose="020B0604020202020204" pitchFamily="34" charset="0"/>
              </a:rPr>
              <a:t>References</a:t>
            </a:r>
          </a:p>
          <a:p>
            <a:pPr marL="0" marR="0">
              <a:buNone/>
            </a:pPr>
            <a:endParaRPr lang="en-US" sz="1000" b="1" kern="100" dirty="0">
              <a:effectLst/>
              <a:latin typeface="Arial" panose="020B0604020202020204" pitchFamily="34" charset="0"/>
              <a:ea typeface="Calibri" panose="020F0502020204030204" pitchFamily="34" charset="0"/>
              <a:cs typeface="Arial" panose="020B0604020202020204" pitchFamily="34" charset="0"/>
            </a:endParaRPr>
          </a:p>
          <a:p>
            <a:pPr marL="0" marR="0">
              <a:buNone/>
            </a:pPr>
            <a:r>
              <a:rPr lang="en-US" sz="2800" kern="100" dirty="0">
                <a:effectLst/>
                <a:latin typeface="Arial" panose="020B0604020202020204" pitchFamily="34" charset="0"/>
                <a:ea typeface="Calibri" panose="020F0502020204030204" pitchFamily="34" charset="0"/>
                <a:cs typeface="Arial" panose="020B0604020202020204" pitchFamily="34" charset="0"/>
              </a:rPr>
              <a:t>[1] Background Picture: https://scitechdaily.com/decades-of-scientific-theory</a:t>
            </a:r>
          </a:p>
          <a:p>
            <a:pPr marL="0" marR="0">
              <a:buNone/>
            </a:pPr>
            <a:r>
              <a:rPr lang="en-US" sz="2800" kern="100" dirty="0">
                <a:effectLst/>
                <a:latin typeface="Arial" panose="020B0604020202020204" pitchFamily="34" charset="0"/>
                <a:ea typeface="Calibri" panose="020F0502020204030204" pitchFamily="34" charset="0"/>
                <a:cs typeface="Arial" panose="020B0604020202020204" pitchFamily="34" charset="0"/>
              </a:rPr>
              <a:t>		-disproven-beneficial-health-effects-found-from-high-background</a:t>
            </a:r>
          </a:p>
          <a:p>
            <a:pPr marL="0" marR="0">
              <a:buNone/>
            </a:pP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a:effectLst/>
                <a:latin typeface="Arial" panose="020B0604020202020204" pitchFamily="34" charset="0"/>
                <a:ea typeface="Calibri" panose="020F0502020204030204" pitchFamily="34" charset="0"/>
                <a:cs typeface="Arial" panose="020B0604020202020204" pitchFamily="34" charset="0"/>
              </a:rPr>
              <a:t>-radiation-exposure/</a:t>
            </a:r>
          </a:p>
          <a:p>
            <a:pPr marL="0" marR="0">
              <a:buNone/>
            </a:pPr>
            <a:r>
              <a:rPr lang="en-US" sz="2800" kern="100" dirty="0">
                <a:effectLst/>
                <a:latin typeface="Arial" panose="020B0604020202020204" pitchFamily="34" charset="0"/>
                <a:ea typeface="Calibri" panose="020F0502020204030204" pitchFamily="34" charset="0"/>
                <a:cs typeface="Arial" panose="020B0604020202020204" pitchFamily="34" charset="0"/>
              </a:rPr>
              <a:t> [2] </a:t>
            </a:r>
            <a:r>
              <a:rPr lang="en-US" sz="2800" dirty="0">
                <a:latin typeface="Arial" panose="020B0604020202020204" pitchFamily="34" charset="0"/>
                <a:cs typeface="Arial" panose="020B0604020202020204" pitchFamily="34" charset="0"/>
              </a:rPr>
              <a:t>Baily, D. (Jan 2002), Advanced Undergraduate Laboratory, The</a:t>
            </a:r>
          </a:p>
          <a:p>
            <a:pPr marL="0" marR="0">
              <a:buNone/>
            </a:pP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GermaniumSpectrometer</a:t>
            </a:r>
            <a:r>
              <a:rPr lang="en-US" sz="2800" dirty="0">
                <a:latin typeface="Arial" panose="020B0604020202020204" pitchFamily="34" charset="0"/>
                <a:cs typeface="Arial" panose="020B0604020202020204" pitchFamily="34" charset="0"/>
              </a:rPr>
              <a:t> </a:t>
            </a:r>
          </a:p>
          <a:p>
            <a:r>
              <a:rPr lang="en-US" sz="2800" dirty="0">
                <a:latin typeface="Arial" panose="020B0604020202020204" pitchFamily="34" charset="0"/>
                <a:cs typeface="Arial" panose="020B0604020202020204" pitchFamily="34" charset="0"/>
              </a:rPr>
              <a:t>[3] G. R. Gilmore, G.R. (Apr 2008), Practical Gamma-Ray Spectrometry,</a:t>
            </a:r>
          </a:p>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JohnWiley</a:t>
            </a:r>
            <a:r>
              <a:rPr lang="en-US" sz="2800" dirty="0">
                <a:latin typeface="Arial" panose="020B0604020202020204" pitchFamily="34" charset="0"/>
                <a:cs typeface="Arial" panose="020B0604020202020204" pitchFamily="34" charset="0"/>
              </a:rPr>
              <a:t> &amp; Sons, Ltd.</a:t>
            </a:r>
          </a:p>
          <a:p>
            <a:r>
              <a:rPr lang="en-US" sz="2800" dirty="0">
                <a:latin typeface="Arial" panose="020B0604020202020204" pitchFamily="34" charset="0"/>
                <a:cs typeface="Arial" panose="020B0604020202020204" pitchFamily="34" charset="0"/>
              </a:rPr>
              <a:t>[4] </a:t>
            </a:r>
            <a:r>
              <a:rPr lang="en-US" sz="2800" dirty="0" err="1">
                <a:latin typeface="Arial" panose="020B0604020202020204" pitchFamily="34" charset="0"/>
                <a:cs typeface="Arial" panose="020B0604020202020204" pitchFamily="34" charset="0"/>
              </a:rPr>
              <a:t>PeakEasy</a:t>
            </a:r>
            <a:r>
              <a:rPr lang="en-US" sz="2800" dirty="0">
                <a:latin typeface="Arial" panose="020B0604020202020204" pitchFamily="34" charset="0"/>
                <a:cs typeface="Arial" panose="020B0604020202020204" pitchFamily="34" charset="0"/>
              </a:rPr>
              <a:t>, https://peakeasy.lanl.gov/, Accessed May 2025</a:t>
            </a:r>
          </a:p>
          <a:p>
            <a:r>
              <a:rPr lang="en-US" sz="2800" dirty="0">
                <a:latin typeface="Arial" panose="020B0604020202020204" pitchFamily="34" charset="0"/>
                <a:cs typeface="Arial" panose="020B0604020202020204" pitchFamily="34" charset="0"/>
              </a:rPr>
              <a:t>[5] https://chem.libretexts.org/Courses/Fresno_City_College/Introductory_</a:t>
            </a:r>
          </a:p>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Chemistry_Atoms_First_for_FCC</a:t>
            </a:r>
            <a:r>
              <a:rPr lang="en-US" sz="2800" dirty="0">
                <a:latin typeface="Arial" panose="020B0604020202020204" pitchFamily="34" charset="0"/>
                <a:cs typeface="Arial" panose="020B0604020202020204" pitchFamily="34" charset="0"/>
              </a:rPr>
              <a:t>/14%3A_Radioactivity_and_Nuclear_</a:t>
            </a:r>
          </a:p>
          <a:p>
            <a:r>
              <a:rPr lang="en-US" sz="2800" dirty="0">
                <a:latin typeface="Arial" panose="020B0604020202020204" pitchFamily="34" charset="0"/>
                <a:cs typeface="Arial" panose="020B0604020202020204" pitchFamily="34" charset="0"/>
              </a:rPr>
              <a:t>		Chemistry/14.02%3A_Types_of_Radioactivity-_Alpha_Beta_and_</a:t>
            </a:r>
          </a:p>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Gamma_Decay</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DE7EA7D7-B38F-4A13-B554-D82F86904C23}"/>
              </a:ext>
            </a:extLst>
          </p:cNvPr>
          <p:cNvSpPr txBox="1"/>
          <p:nvPr/>
        </p:nvSpPr>
        <p:spPr>
          <a:xfrm>
            <a:off x="2958166" y="31616482"/>
            <a:ext cx="10384109" cy="523220"/>
          </a:xfrm>
          <a:prstGeom prst="rect">
            <a:avLst/>
          </a:prstGeom>
          <a:noFill/>
        </p:spPr>
        <p:txBody>
          <a:bodyPr wrap="square">
            <a:spAutoFit/>
          </a:bodyPr>
          <a:lstStyle/>
          <a:p>
            <a:pPr marL="0" marR="0" algn="ctr"/>
            <a:r>
              <a:rPr lang="en-US" sz="2800" kern="100" dirty="0">
                <a:effectLst/>
                <a:latin typeface="Arial" panose="020B0604020202020204" pitchFamily="34" charset="0"/>
                <a:ea typeface="Calibri" panose="020F0502020204030204" pitchFamily="34" charset="0"/>
                <a:cs typeface="Arial" panose="020B0604020202020204" pitchFamily="34" charset="0"/>
              </a:rPr>
              <a:t>Figure 2: </a:t>
            </a:r>
            <a:r>
              <a:rPr lang="en-US" sz="2800" kern="100" dirty="0" err="1">
                <a:effectLst/>
                <a:latin typeface="Arial" panose="020B0604020202020204" pitchFamily="34" charset="0"/>
                <a:ea typeface="Calibri" panose="020F0502020204030204" pitchFamily="34" charset="0"/>
                <a:cs typeface="Arial" panose="020B0604020202020204" pitchFamily="34" charset="0"/>
              </a:rPr>
              <a:t>PeakEasy</a:t>
            </a:r>
            <a:r>
              <a:rPr lang="en-US" sz="2800" kern="100" dirty="0">
                <a:effectLst/>
                <a:latin typeface="Arial" panose="020B0604020202020204" pitchFamily="34" charset="0"/>
                <a:ea typeface="Calibri" panose="020F0502020204030204" pitchFamily="34" charset="0"/>
                <a:cs typeface="Arial" panose="020B0604020202020204" pitchFamily="34" charset="0"/>
              </a:rPr>
              <a:t> Spectra of Zurich SS Power [4]</a:t>
            </a:r>
          </a:p>
        </p:txBody>
      </p:sp>
      <p:sp>
        <p:nvSpPr>
          <p:cNvPr id="48" name="TextBox 47">
            <a:extLst>
              <a:ext uri="{FF2B5EF4-FFF2-40B4-BE49-F238E27FC236}">
                <a16:creationId xmlns:a16="http://schemas.microsoft.com/office/drawing/2014/main" id="{D95CA062-EE5E-594A-02DB-E05E52AE8D9B}"/>
              </a:ext>
            </a:extLst>
          </p:cNvPr>
          <p:cNvSpPr txBox="1"/>
          <p:nvPr/>
        </p:nvSpPr>
        <p:spPr>
          <a:xfrm>
            <a:off x="30083968" y="13822585"/>
            <a:ext cx="13282019" cy="8063746"/>
          </a:xfrm>
          <a:prstGeom prst="rect">
            <a:avLst/>
          </a:prstGeom>
          <a:noFill/>
        </p:spPr>
        <p:txBody>
          <a:bodyPr wrap="square">
            <a:spAutoFit/>
          </a:bodyPr>
          <a:lstStyle/>
          <a:p>
            <a:pPr marL="0" marR="0" algn="ctr">
              <a:buNone/>
            </a:pPr>
            <a:r>
              <a:rPr lang="en-US" sz="6000" b="1" kern="100" dirty="0">
                <a:effectLst/>
                <a:latin typeface="Arial" panose="020B0604020202020204" pitchFamily="34" charset="0"/>
                <a:ea typeface="Calibri" panose="020F0502020204030204" pitchFamily="34" charset="0"/>
                <a:cs typeface="Arial" panose="020B0604020202020204" pitchFamily="34" charset="0"/>
              </a:rPr>
              <a:t>Acknowledgements</a:t>
            </a:r>
          </a:p>
          <a:p>
            <a:pPr marL="0" marR="0">
              <a:buNone/>
            </a:pP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0" marR="0">
              <a:buNone/>
            </a:pPr>
            <a:r>
              <a:rPr lang="en-US" sz="2800" kern="100" dirty="0">
                <a:effectLst/>
                <a:latin typeface="Arial" panose="020B0604020202020204" pitchFamily="34" charset="0"/>
                <a:ea typeface="Calibri" panose="020F0502020204030204" pitchFamily="34" charset="0"/>
                <a:cs typeface="Arial" panose="020B0604020202020204" pitchFamily="34" charset="0"/>
              </a:rPr>
              <a:t>Doug Tiedt - For assistance with moving lead, selfless devotion to accomplishing any task, and willingness to help others understand.</a:t>
            </a:r>
          </a:p>
          <a:p>
            <a:pPr marL="0" marR="0">
              <a:buNone/>
            </a:pPr>
            <a:r>
              <a:rPr lang="en-US" sz="2800" kern="100" dirty="0">
                <a:effectLst/>
                <a:latin typeface="Arial" panose="020B0604020202020204" pitchFamily="34" charset="0"/>
                <a:ea typeface="Calibri" panose="020F0502020204030204" pitchFamily="34" charset="0"/>
                <a:cs typeface="Arial" panose="020B0604020202020204" pitchFamily="34" charset="0"/>
              </a:rPr>
              <a:t>Isabella Lopez - For assistance with moving lead, being an amazing team player, and never backing down from any obstacle, challenge, or task.</a:t>
            </a:r>
          </a:p>
          <a:p>
            <a:pPr marL="0" marR="0">
              <a:buNone/>
            </a:pPr>
            <a:r>
              <a:rPr lang="en-US" sz="2800" kern="100" dirty="0">
                <a:effectLst/>
                <a:latin typeface="Arial" panose="020B0604020202020204" pitchFamily="34" charset="0"/>
                <a:ea typeface="Calibri" panose="020F0502020204030204" pitchFamily="34" charset="0"/>
                <a:cs typeface="Arial" panose="020B0604020202020204" pitchFamily="34" charset="0"/>
              </a:rPr>
              <a:t>Olivia Cantrell - For assistance with moving lead, unwavering enthusiasm, and willingness to assist where she is needed.</a:t>
            </a:r>
          </a:p>
          <a:p>
            <a:pPr marL="0" marR="0">
              <a:buNone/>
            </a:pPr>
            <a:r>
              <a:rPr lang="en-US" sz="2800" kern="100" dirty="0">
                <a:effectLst/>
                <a:latin typeface="Arial" panose="020B0604020202020204" pitchFamily="34" charset="0"/>
                <a:ea typeface="Calibri" panose="020F0502020204030204" pitchFamily="34" charset="0"/>
                <a:cs typeface="Arial" panose="020B0604020202020204" pitchFamily="34" charset="0"/>
              </a:rPr>
              <a:t>Zachary Spangler - For assistance with moving lead, amazing wit, and dedication to any given task.</a:t>
            </a:r>
          </a:p>
          <a:p>
            <a:pPr marL="0" marR="0">
              <a:buNone/>
            </a:pPr>
            <a:r>
              <a:rPr lang="en-US" sz="2800" kern="100" dirty="0">
                <a:effectLst/>
                <a:latin typeface="Arial" panose="020B0604020202020204" pitchFamily="34" charset="0"/>
                <a:ea typeface="Calibri" panose="020F0502020204030204" pitchFamily="34" charset="0"/>
                <a:cs typeface="Arial" panose="020B0604020202020204" pitchFamily="34" charset="0"/>
              </a:rPr>
              <a:t>Dylan Chase - For assistance with moving lead, contagiously great attitude, and willingness to assist others. </a:t>
            </a:r>
          </a:p>
          <a:p>
            <a:pPr marL="0" marR="0">
              <a:buNone/>
            </a:pPr>
            <a:r>
              <a:rPr lang="en-US" sz="2800" kern="100" dirty="0">
                <a:effectLst/>
                <a:latin typeface="Arial" panose="020B0604020202020204" pitchFamily="34" charset="0"/>
                <a:ea typeface="Calibri" panose="020F0502020204030204" pitchFamily="34" charset="0"/>
                <a:cs typeface="Arial" panose="020B0604020202020204" pitchFamily="34" charset="0"/>
              </a:rPr>
              <a:t>Jay </a:t>
            </a:r>
            <a:r>
              <a:rPr lang="en-US" sz="2800" kern="100" dirty="0" err="1">
                <a:effectLst/>
                <a:latin typeface="Arial" panose="020B0604020202020204" pitchFamily="34" charset="0"/>
                <a:ea typeface="Calibri" panose="020F0502020204030204" pitchFamily="34" charset="0"/>
                <a:cs typeface="Arial" panose="020B0604020202020204" pitchFamily="34" charset="0"/>
              </a:rPr>
              <a:t>Hockhalter</a:t>
            </a:r>
            <a:r>
              <a:rPr lang="en-US" sz="2800" kern="100" dirty="0">
                <a:effectLst/>
                <a:latin typeface="Arial" panose="020B0604020202020204" pitchFamily="34" charset="0"/>
                <a:ea typeface="Calibri" panose="020F0502020204030204" pitchFamily="34" charset="0"/>
                <a:cs typeface="Arial" panose="020B0604020202020204" pitchFamily="34" charset="0"/>
              </a:rPr>
              <a:t> - For putting up with us and always making sure we were prepared for each day.</a:t>
            </a:r>
          </a:p>
          <a:p>
            <a:pPr marL="0" marR="0">
              <a:buNone/>
            </a:pPr>
            <a:r>
              <a:rPr lang="en-US" sz="2800" kern="100" dirty="0">
                <a:effectLst/>
                <a:latin typeface="Arial" panose="020B0604020202020204" pitchFamily="34" charset="0"/>
                <a:ea typeface="Calibri" panose="020F0502020204030204" pitchFamily="34" charset="0"/>
                <a:cs typeface="Arial" panose="020B0604020202020204" pitchFamily="34" charset="0"/>
              </a:rPr>
              <a:t>Robyn Varland  - For always painting a brighter picture of the day and making sure we were prepared for the day.</a:t>
            </a:r>
          </a:p>
          <a:p>
            <a:pPr marL="0" marR="0"/>
            <a:r>
              <a:rPr lang="en-US" sz="2800" kern="100" dirty="0">
                <a:effectLst/>
                <a:latin typeface="Arial" panose="020B0604020202020204" pitchFamily="34" charset="0"/>
                <a:ea typeface="Calibri" panose="020F0502020204030204" pitchFamily="34" charset="0"/>
                <a:cs typeface="Arial" panose="020B0604020202020204" pitchFamily="34" charset="0"/>
              </a:rPr>
              <a:t>NSF Award Number (2150517) - We thank the National Science Foundation for funding the REU students.</a:t>
            </a:r>
          </a:p>
        </p:txBody>
      </p:sp>
      <p:pic>
        <p:nvPicPr>
          <p:cNvPr id="16" name="Picture 15">
            <a:extLst>
              <a:ext uri="{FF2B5EF4-FFF2-40B4-BE49-F238E27FC236}">
                <a16:creationId xmlns:a16="http://schemas.microsoft.com/office/drawing/2014/main" id="{918E35DB-B834-335C-7330-7660FA724BB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7892" y="7104061"/>
            <a:ext cx="8418740" cy="11854962"/>
          </a:xfrm>
          <a:prstGeom prst="rect">
            <a:avLst/>
          </a:prstGeom>
        </p:spPr>
      </p:pic>
      <p:sp>
        <p:nvSpPr>
          <p:cNvPr id="46" name="TextBox 45">
            <a:extLst>
              <a:ext uri="{FF2B5EF4-FFF2-40B4-BE49-F238E27FC236}">
                <a16:creationId xmlns:a16="http://schemas.microsoft.com/office/drawing/2014/main" id="{9584C56D-CD09-F6A2-274C-3B2BED90FA2E}"/>
              </a:ext>
            </a:extLst>
          </p:cNvPr>
          <p:cNvSpPr txBox="1"/>
          <p:nvPr/>
        </p:nvSpPr>
        <p:spPr>
          <a:xfrm>
            <a:off x="1624303" y="18731191"/>
            <a:ext cx="6525918" cy="523220"/>
          </a:xfrm>
          <a:prstGeom prst="rect">
            <a:avLst/>
          </a:prstGeom>
          <a:noFill/>
        </p:spPr>
        <p:txBody>
          <a:bodyPr wrap="square">
            <a:spAutoFit/>
          </a:bodyPr>
          <a:lstStyle/>
          <a:p>
            <a:r>
              <a:rPr lang="en-US" sz="2800" i="0" dirty="0">
                <a:effectLst/>
                <a:latin typeface="Arial" panose="020B0604020202020204" pitchFamily="34" charset="0"/>
                <a:ea typeface="Calibri" panose="020F0502020204030204" pitchFamily="34" charset="0"/>
                <a:cs typeface="Arial" panose="020B0604020202020204" pitchFamily="34" charset="0"/>
              </a:rPr>
              <a:t>Figure 1: Uranium-238 Decay Chain [5]</a:t>
            </a:r>
            <a:endParaRPr lang="en-US" sz="2800" dirty="0">
              <a:latin typeface="Arial" panose="020B0604020202020204" pitchFamily="34" charset="0"/>
              <a:cs typeface="Arial" panose="020B0604020202020204" pitchFamily="34" charset="0"/>
            </a:endParaRPr>
          </a:p>
        </p:txBody>
      </p:sp>
      <p:pic>
        <p:nvPicPr>
          <p:cNvPr id="51" name="Picture 50">
            <a:extLst>
              <a:ext uri="{FF2B5EF4-FFF2-40B4-BE49-F238E27FC236}">
                <a16:creationId xmlns:a16="http://schemas.microsoft.com/office/drawing/2014/main" id="{A2AFF0F8-AAD1-02CD-2114-9CD1A43D850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8096" y="25938711"/>
            <a:ext cx="15630525" cy="5686425"/>
          </a:xfrm>
          <a:prstGeom prst="rect">
            <a:avLst/>
          </a:prstGeom>
        </p:spPr>
      </p:pic>
      <p:sp>
        <p:nvSpPr>
          <p:cNvPr id="53" name="TextBox 52">
            <a:extLst>
              <a:ext uri="{FF2B5EF4-FFF2-40B4-BE49-F238E27FC236}">
                <a16:creationId xmlns:a16="http://schemas.microsoft.com/office/drawing/2014/main" id="{4A3CE420-C83D-1D87-F413-BD12B6DA707D}"/>
              </a:ext>
            </a:extLst>
          </p:cNvPr>
          <p:cNvSpPr txBox="1"/>
          <p:nvPr/>
        </p:nvSpPr>
        <p:spPr>
          <a:xfrm>
            <a:off x="1064070" y="3767462"/>
            <a:ext cx="11642630" cy="3754874"/>
          </a:xfrm>
          <a:prstGeom prst="rect">
            <a:avLst/>
          </a:prstGeom>
          <a:noFill/>
        </p:spPr>
        <p:txBody>
          <a:bodyPr wrap="square">
            <a:spAutoFit/>
          </a:bodyPr>
          <a:lstStyle/>
          <a:p>
            <a:pPr marL="0" marR="0" algn="ctr">
              <a:buNone/>
            </a:pPr>
            <a:r>
              <a:rPr lang="en-US" sz="6000" b="1" kern="100" dirty="0">
                <a:effectLst/>
                <a:latin typeface="Times New Roman" panose="02020603050405020304" pitchFamily="18" charset="0"/>
                <a:ea typeface="Calibri" panose="020F0502020204030204" pitchFamily="34" charset="0"/>
                <a:cs typeface="Times New Roman" panose="02020603050405020304" pitchFamily="18" charset="0"/>
              </a:rPr>
              <a:t>Location, Location, Location!</a:t>
            </a:r>
          </a:p>
          <a:p>
            <a:pPr marL="0" marR="0" algn="ctr">
              <a:buNone/>
            </a:pPr>
            <a:endParaRPr lang="en-US" sz="1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Detecting a material’s background radiation at such a small scall requires a lot of shielding from other sources. So, we use the earth to provide the majority of that shielding. Underground located at the Sanford Underground Research Facility (SURF) is where these experiments are taking place. More specifically, at the Black Hills Underground Campus (BHUC) one mile underground, 4850L to be exact. </a:t>
            </a:r>
          </a:p>
        </p:txBody>
      </p:sp>
      <p:pic>
        <p:nvPicPr>
          <p:cNvPr id="55" name="Picture 54">
            <a:extLst>
              <a:ext uri="{FF2B5EF4-FFF2-40B4-BE49-F238E27FC236}">
                <a16:creationId xmlns:a16="http://schemas.microsoft.com/office/drawing/2014/main" id="{F5713CFC-E4C2-4FA8-D788-1D74812A191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791699" y="10452352"/>
            <a:ext cx="5322629" cy="3070248"/>
          </a:xfrm>
          <a:prstGeom prst="rect">
            <a:avLst/>
          </a:prstGeom>
        </p:spPr>
      </p:pic>
      <p:sp>
        <p:nvSpPr>
          <p:cNvPr id="56" name="TextBox 55">
            <a:extLst>
              <a:ext uri="{FF2B5EF4-FFF2-40B4-BE49-F238E27FC236}">
                <a16:creationId xmlns:a16="http://schemas.microsoft.com/office/drawing/2014/main" id="{036A3441-EF8D-D74A-1DB7-912D95F8F8FC}"/>
              </a:ext>
            </a:extLst>
          </p:cNvPr>
          <p:cNvSpPr txBox="1"/>
          <p:nvPr/>
        </p:nvSpPr>
        <p:spPr>
          <a:xfrm>
            <a:off x="33372929" y="10040749"/>
            <a:ext cx="6884734"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Table 1: Overall </a:t>
            </a:r>
            <a:r>
              <a:rPr lang="en-US" sz="2800">
                <a:latin typeface="Arial" panose="020B0604020202020204" pitchFamily="34" charset="0"/>
                <a:cs typeface="Arial" panose="020B0604020202020204" pitchFamily="34" charset="0"/>
              </a:rPr>
              <a:t>Concentration Levels [4]</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3284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975</TotalTime>
  <Words>1421</Words>
  <Application>Microsoft Office PowerPoint</Application>
  <PresentationFormat>Custom</PresentationFormat>
  <Paragraphs>62</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Aptos</vt:lpstr>
      <vt:lpstr>Aptos Display</vt:lpstr>
      <vt:lpstr>Arial</vt:lpstr>
      <vt:lpstr>Cambria Math</vt:lpstr>
      <vt:lpstr>Symbol</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Bearer, Nicholas</dc:creator>
  <cp:lastModifiedBy>Bearer, Nicholas</cp:lastModifiedBy>
  <cp:revision>22</cp:revision>
  <dcterms:created xsi:type="dcterms:W3CDTF">2025-07-22T16:28:38Z</dcterms:created>
  <dcterms:modified xsi:type="dcterms:W3CDTF">2025-07-26T16:10:26Z</dcterms:modified>
</cp:coreProperties>
</file>