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918400" cx="43891200"/>
  <p:notesSz cx="6858000" cy="9144000"/>
  <p:embeddedFontLst>
    <p:embeddedFont>
      <p:font typeface="Open Sans Light"/>
      <p:regular r:id="rId8"/>
      <p:bold r:id="rId9"/>
      <p:italic r:id="rId10"/>
      <p:boldItalic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7648">
          <p15:clr>
            <a:srgbClr val="747775"/>
          </p15:clr>
        </p15:guide>
        <p15:guide id="2" pos="27648">
          <p15:clr>
            <a:srgbClr val="747775"/>
          </p15:clr>
        </p15:guide>
        <p15:guide id="3" pos="2811">
          <p15:clr>
            <a:srgbClr val="747775"/>
          </p15:clr>
        </p15:guide>
        <p15:guide id="4" pos="3369">
          <p15:clr>
            <a:srgbClr val="747775"/>
          </p15:clr>
        </p15:guide>
        <p15:guide id="5" orient="horz" pos="426">
          <p15:clr>
            <a:srgbClr val="747775"/>
          </p15:clr>
        </p15:guide>
        <p15:guide id="6" orient="horz">
          <p15:clr>
            <a:srgbClr val="747775"/>
          </p15:clr>
        </p15:guide>
        <p15:guide id="7" pos="8471">
          <p15:clr>
            <a:srgbClr val="747775"/>
          </p15:clr>
        </p15:guide>
      </p15:sldGuideLst>
    </p:ext>
    <p:ext uri="GoogleSlidesCustomDataVersion2">
      <go:slidesCustomData xmlns:go="http://customooxmlschemas.google.com/" r:id="rId16" roundtripDataSignature="AMtx7mhnLLlBYHcLg5RP6qy9eHLMS7dj6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Foster Carro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648"/>
        <p:guide pos="27648"/>
        <p:guide pos="2811"/>
        <p:guide pos="3369"/>
        <p:guide pos="426" orient="horz"/>
        <p:guide orient="horz"/>
        <p:guide pos="847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Light-boldItalic.fntdata"/><Relationship Id="rId10" Type="http://schemas.openxmlformats.org/officeDocument/2006/relationships/font" Target="fonts/OpenSansLight-italic.fntdata"/><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OpenSansLight-bold.fntdata"/><Relationship Id="rId15" Type="http://schemas.openxmlformats.org/officeDocument/2006/relationships/font" Target="fonts/OpenSans-boldItalic.fntdata"/><Relationship Id="rId14" Type="http://schemas.openxmlformats.org/officeDocument/2006/relationships/font" Target="fonts/OpenSans-italic.fntdata"/><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OpenSansLight-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7-23T19:04:08.593">
    <p:pos x="512" y="2949"/>
    <p:text>Something along the lines of assays informing underground physics experiments.</p:text>
    <p:extLst>
      <p:ext uri="{C676402C-5697-4E1C-873F-D02D1690AC5C}">
        <p15:threadingInfo timeZoneBias="0"/>
      </p:ext>
      <p:ext uri="http://customooxmlschemas.google.com/">
        <go:slidesCustomData xmlns:go="http://customooxmlschemas.google.com/" commentPostId="AAABooJp9s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t>:laser metal printing. It is 316L stainless steel powder, a fine, micron-scale powder.</a:t>
            </a:r>
            <a:endParaRPr sz="1800"/>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486400" y="5387342"/>
            <a:ext cx="32918401"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1600"/>
              <a:buFont typeface="Calibri"/>
              <a:buNone/>
              <a:defRPr sz="2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5486400" y="17289781"/>
            <a:ext cx="32918401"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p:txBody>
      </p:sp>
      <p:sp>
        <p:nvSpPr>
          <p:cNvPr id="18" name="Google Shape;18;p3"/>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rot="5400000">
            <a:off x="11502390"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75" name="Google Shape;75;p12"/>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193250"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rot="5400000">
            <a:off x="2990848" y="1779270"/>
            <a:ext cx="27896822" cy="278434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81" name="Google Shape;81;p13"/>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24" name="Google Shape;24;p4"/>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994660" y="8206745"/>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1600"/>
              <a:buFont typeface="Calibri"/>
              <a:buNone/>
              <a:defRPr sz="2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2994660" y="22029425"/>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rgbClr val="888888"/>
              </a:buClr>
              <a:buSzPts val="8640"/>
              <a:buNone/>
              <a:defRPr sz="8640">
                <a:solidFill>
                  <a:srgbClr val="888888"/>
                </a:solidFill>
              </a:defRPr>
            </a:lvl1pPr>
            <a:lvl2pPr indent="-228600" lvl="1" marL="914400" algn="l">
              <a:lnSpc>
                <a:spcPct val="90000"/>
              </a:lnSpc>
              <a:spcBef>
                <a:spcPts val="1800"/>
              </a:spcBef>
              <a:spcAft>
                <a:spcPts val="0"/>
              </a:spcAft>
              <a:buClr>
                <a:srgbClr val="888888"/>
              </a:buClr>
              <a:buSzPts val="7200"/>
              <a:buNone/>
              <a:defRPr sz="7200">
                <a:solidFill>
                  <a:srgbClr val="888888"/>
                </a:solidFill>
              </a:defRPr>
            </a:lvl2pPr>
            <a:lvl3pPr indent="-228600" lvl="2" marL="1371600" algn="l">
              <a:lnSpc>
                <a:spcPct val="90000"/>
              </a:lnSpc>
              <a:spcBef>
                <a:spcPts val="1800"/>
              </a:spcBef>
              <a:spcAft>
                <a:spcPts val="0"/>
              </a:spcAft>
              <a:buClr>
                <a:srgbClr val="888888"/>
              </a:buClr>
              <a:buSzPts val="6480"/>
              <a:buNone/>
              <a:defRPr sz="6480">
                <a:solidFill>
                  <a:srgbClr val="888888"/>
                </a:solidFill>
              </a:defRPr>
            </a:lvl3pPr>
            <a:lvl4pPr indent="-228600" lvl="3" marL="1828800" algn="l">
              <a:lnSpc>
                <a:spcPct val="90000"/>
              </a:lnSpc>
              <a:spcBef>
                <a:spcPts val="1800"/>
              </a:spcBef>
              <a:spcAft>
                <a:spcPts val="0"/>
              </a:spcAft>
              <a:buClr>
                <a:srgbClr val="888888"/>
              </a:buClr>
              <a:buSzPts val="5760"/>
              <a:buNone/>
              <a:defRPr sz="5760">
                <a:solidFill>
                  <a:srgbClr val="888888"/>
                </a:solidFill>
              </a:defRPr>
            </a:lvl4pPr>
            <a:lvl5pPr indent="-228600" lvl="4" marL="2286000" algn="l">
              <a:lnSpc>
                <a:spcPct val="90000"/>
              </a:lnSpc>
              <a:spcBef>
                <a:spcPts val="1800"/>
              </a:spcBef>
              <a:spcAft>
                <a:spcPts val="0"/>
              </a:spcAft>
              <a:buClr>
                <a:srgbClr val="888888"/>
              </a:buClr>
              <a:buSzPts val="5760"/>
              <a:buNone/>
              <a:defRPr sz="5760">
                <a:solidFill>
                  <a:srgbClr val="888888"/>
                </a:solidFill>
              </a:defRPr>
            </a:lvl5pPr>
            <a:lvl6pPr indent="-228600" lvl="5" marL="2743200" algn="l">
              <a:lnSpc>
                <a:spcPct val="90000"/>
              </a:lnSpc>
              <a:spcBef>
                <a:spcPts val="1800"/>
              </a:spcBef>
              <a:spcAft>
                <a:spcPts val="0"/>
              </a:spcAft>
              <a:buClr>
                <a:srgbClr val="888888"/>
              </a:buClr>
              <a:buSzPts val="5760"/>
              <a:buNone/>
              <a:defRPr sz="5760">
                <a:solidFill>
                  <a:srgbClr val="888888"/>
                </a:solidFill>
              </a:defRPr>
            </a:lvl6pPr>
            <a:lvl7pPr indent="-228600" lvl="6" marL="3200400" algn="l">
              <a:lnSpc>
                <a:spcPct val="90000"/>
              </a:lnSpc>
              <a:spcBef>
                <a:spcPts val="1800"/>
              </a:spcBef>
              <a:spcAft>
                <a:spcPts val="0"/>
              </a:spcAft>
              <a:buClr>
                <a:srgbClr val="888888"/>
              </a:buClr>
              <a:buSzPts val="5760"/>
              <a:buNone/>
              <a:defRPr sz="5760">
                <a:solidFill>
                  <a:srgbClr val="888888"/>
                </a:solidFill>
              </a:defRPr>
            </a:lvl7pPr>
            <a:lvl8pPr indent="-228600" lvl="7" marL="3657600" algn="l">
              <a:lnSpc>
                <a:spcPct val="90000"/>
              </a:lnSpc>
              <a:spcBef>
                <a:spcPts val="1800"/>
              </a:spcBef>
              <a:spcAft>
                <a:spcPts val="0"/>
              </a:spcAft>
              <a:buClr>
                <a:srgbClr val="888888"/>
              </a:buClr>
              <a:buSzPts val="5760"/>
              <a:buNone/>
              <a:defRPr sz="5760">
                <a:solidFill>
                  <a:srgbClr val="888888"/>
                </a:solidFill>
              </a:defRPr>
            </a:lvl8pPr>
            <a:lvl9pPr indent="-228600" lvl="8" marL="4114800" algn="l">
              <a:lnSpc>
                <a:spcPct val="90000"/>
              </a:lnSpc>
              <a:spcBef>
                <a:spcPts val="1800"/>
              </a:spcBef>
              <a:spcAft>
                <a:spcPts val="0"/>
              </a:spcAft>
              <a:buClr>
                <a:srgbClr val="888888"/>
              </a:buClr>
              <a:buSzPts val="5760"/>
              <a:buNone/>
              <a:defRPr sz="5760">
                <a:solidFill>
                  <a:srgbClr val="888888"/>
                </a:solidFill>
              </a:defRPr>
            </a:lvl9pPr>
          </a:lstStyle>
          <a:p/>
        </p:txBody>
      </p:sp>
      <p:sp>
        <p:nvSpPr>
          <p:cNvPr id="30" name="Google Shape;30;p5"/>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3017520" y="8763000"/>
            <a:ext cx="18653759"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36" name="Google Shape;36;p6"/>
          <p:cNvSpPr txBox="1"/>
          <p:nvPr>
            <p:ph idx="2" type="body"/>
          </p:nvPr>
        </p:nvSpPr>
        <p:spPr>
          <a:xfrm>
            <a:off x="22219920" y="8763000"/>
            <a:ext cx="18653759"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37" name="Google Shape;37;p6"/>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023237" y="1752603"/>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3023239" y="8069582"/>
            <a:ext cx="18568033"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8640"/>
              <a:buNone/>
              <a:defRPr b="1" sz="8640"/>
            </a:lvl1pPr>
            <a:lvl2pPr indent="-228600" lvl="1" marL="914400" algn="l">
              <a:lnSpc>
                <a:spcPct val="90000"/>
              </a:lnSpc>
              <a:spcBef>
                <a:spcPts val="1800"/>
              </a:spcBef>
              <a:spcAft>
                <a:spcPts val="0"/>
              </a:spcAft>
              <a:buClr>
                <a:schemeClr val="dk1"/>
              </a:buClr>
              <a:buSzPts val="7200"/>
              <a:buNone/>
              <a:defRPr b="1" sz="7200"/>
            </a:lvl2pPr>
            <a:lvl3pPr indent="-228600" lvl="2" marL="1371600" algn="l">
              <a:lnSpc>
                <a:spcPct val="90000"/>
              </a:lnSpc>
              <a:spcBef>
                <a:spcPts val="1800"/>
              </a:spcBef>
              <a:spcAft>
                <a:spcPts val="0"/>
              </a:spcAft>
              <a:buClr>
                <a:schemeClr val="dk1"/>
              </a:buClr>
              <a:buSzPts val="6480"/>
              <a:buNone/>
              <a:defRPr b="1" sz="6480"/>
            </a:lvl3pPr>
            <a:lvl4pPr indent="-228600" lvl="3" marL="1828800" algn="l">
              <a:lnSpc>
                <a:spcPct val="90000"/>
              </a:lnSpc>
              <a:spcBef>
                <a:spcPts val="1800"/>
              </a:spcBef>
              <a:spcAft>
                <a:spcPts val="0"/>
              </a:spcAft>
              <a:buClr>
                <a:schemeClr val="dk1"/>
              </a:buClr>
              <a:buSzPts val="5760"/>
              <a:buNone/>
              <a:defRPr b="1" sz="5760"/>
            </a:lvl4pPr>
            <a:lvl5pPr indent="-228600" lvl="4" marL="2286000" algn="l">
              <a:lnSpc>
                <a:spcPct val="90000"/>
              </a:lnSpc>
              <a:spcBef>
                <a:spcPts val="1800"/>
              </a:spcBef>
              <a:spcAft>
                <a:spcPts val="0"/>
              </a:spcAft>
              <a:buClr>
                <a:schemeClr val="dk1"/>
              </a:buClr>
              <a:buSzPts val="5760"/>
              <a:buNone/>
              <a:defRPr b="1" sz="5760"/>
            </a:lvl5pPr>
            <a:lvl6pPr indent="-228600" lvl="5" marL="2743200" algn="l">
              <a:lnSpc>
                <a:spcPct val="90000"/>
              </a:lnSpc>
              <a:spcBef>
                <a:spcPts val="1800"/>
              </a:spcBef>
              <a:spcAft>
                <a:spcPts val="0"/>
              </a:spcAft>
              <a:buClr>
                <a:schemeClr val="dk1"/>
              </a:buClr>
              <a:buSzPts val="5760"/>
              <a:buNone/>
              <a:defRPr b="1" sz="5760"/>
            </a:lvl6pPr>
            <a:lvl7pPr indent="-228600" lvl="6" marL="3200400" algn="l">
              <a:lnSpc>
                <a:spcPct val="90000"/>
              </a:lnSpc>
              <a:spcBef>
                <a:spcPts val="1800"/>
              </a:spcBef>
              <a:spcAft>
                <a:spcPts val="0"/>
              </a:spcAft>
              <a:buClr>
                <a:schemeClr val="dk1"/>
              </a:buClr>
              <a:buSzPts val="5760"/>
              <a:buNone/>
              <a:defRPr b="1" sz="5760"/>
            </a:lvl7pPr>
            <a:lvl8pPr indent="-228600" lvl="7" marL="3657600" algn="l">
              <a:lnSpc>
                <a:spcPct val="90000"/>
              </a:lnSpc>
              <a:spcBef>
                <a:spcPts val="1800"/>
              </a:spcBef>
              <a:spcAft>
                <a:spcPts val="0"/>
              </a:spcAft>
              <a:buClr>
                <a:schemeClr val="dk1"/>
              </a:buClr>
              <a:buSzPts val="5760"/>
              <a:buNone/>
              <a:defRPr b="1" sz="5760"/>
            </a:lvl8pPr>
            <a:lvl9pPr indent="-228600" lvl="8" marL="4114800" algn="l">
              <a:lnSpc>
                <a:spcPct val="90000"/>
              </a:lnSpc>
              <a:spcBef>
                <a:spcPts val="1800"/>
              </a:spcBef>
              <a:spcAft>
                <a:spcPts val="0"/>
              </a:spcAft>
              <a:buClr>
                <a:schemeClr val="dk1"/>
              </a:buClr>
              <a:buSzPts val="5760"/>
              <a:buNone/>
              <a:defRPr b="1" sz="5760"/>
            </a:lvl9pPr>
          </a:lstStyle>
          <a:p/>
        </p:txBody>
      </p:sp>
      <p:sp>
        <p:nvSpPr>
          <p:cNvPr id="43" name="Google Shape;43;p7"/>
          <p:cNvSpPr txBox="1"/>
          <p:nvPr>
            <p:ph idx="2" type="body"/>
          </p:nvPr>
        </p:nvSpPr>
        <p:spPr>
          <a:xfrm>
            <a:off x="3023239" y="12024360"/>
            <a:ext cx="18568033" cy="176860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44" name="Google Shape;44;p7"/>
          <p:cNvSpPr txBox="1"/>
          <p:nvPr>
            <p:ph idx="3" type="body"/>
          </p:nvPr>
        </p:nvSpPr>
        <p:spPr>
          <a:xfrm>
            <a:off x="22219920"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8640"/>
              <a:buNone/>
              <a:defRPr b="1" sz="8640"/>
            </a:lvl1pPr>
            <a:lvl2pPr indent="-228600" lvl="1" marL="914400" algn="l">
              <a:lnSpc>
                <a:spcPct val="90000"/>
              </a:lnSpc>
              <a:spcBef>
                <a:spcPts val="1800"/>
              </a:spcBef>
              <a:spcAft>
                <a:spcPts val="0"/>
              </a:spcAft>
              <a:buClr>
                <a:schemeClr val="dk1"/>
              </a:buClr>
              <a:buSzPts val="7200"/>
              <a:buNone/>
              <a:defRPr b="1" sz="7200"/>
            </a:lvl2pPr>
            <a:lvl3pPr indent="-228600" lvl="2" marL="1371600" algn="l">
              <a:lnSpc>
                <a:spcPct val="90000"/>
              </a:lnSpc>
              <a:spcBef>
                <a:spcPts val="1800"/>
              </a:spcBef>
              <a:spcAft>
                <a:spcPts val="0"/>
              </a:spcAft>
              <a:buClr>
                <a:schemeClr val="dk1"/>
              </a:buClr>
              <a:buSzPts val="6480"/>
              <a:buNone/>
              <a:defRPr b="1" sz="6480"/>
            </a:lvl3pPr>
            <a:lvl4pPr indent="-228600" lvl="3" marL="1828800" algn="l">
              <a:lnSpc>
                <a:spcPct val="90000"/>
              </a:lnSpc>
              <a:spcBef>
                <a:spcPts val="1800"/>
              </a:spcBef>
              <a:spcAft>
                <a:spcPts val="0"/>
              </a:spcAft>
              <a:buClr>
                <a:schemeClr val="dk1"/>
              </a:buClr>
              <a:buSzPts val="5760"/>
              <a:buNone/>
              <a:defRPr b="1" sz="5760"/>
            </a:lvl4pPr>
            <a:lvl5pPr indent="-228600" lvl="4" marL="2286000" algn="l">
              <a:lnSpc>
                <a:spcPct val="90000"/>
              </a:lnSpc>
              <a:spcBef>
                <a:spcPts val="1800"/>
              </a:spcBef>
              <a:spcAft>
                <a:spcPts val="0"/>
              </a:spcAft>
              <a:buClr>
                <a:schemeClr val="dk1"/>
              </a:buClr>
              <a:buSzPts val="5760"/>
              <a:buNone/>
              <a:defRPr b="1" sz="5760"/>
            </a:lvl5pPr>
            <a:lvl6pPr indent="-228600" lvl="5" marL="2743200" algn="l">
              <a:lnSpc>
                <a:spcPct val="90000"/>
              </a:lnSpc>
              <a:spcBef>
                <a:spcPts val="1800"/>
              </a:spcBef>
              <a:spcAft>
                <a:spcPts val="0"/>
              </a:spcAft>
              <a:buClr>
                <a:schemeClr val="dk1"/>
              </a:buClr>
              <a:buSzPts val="5760"/>
              <a:buNone/>
              <a:defRPr b="1" sz="5760"/>
            </a:lvl6pPr>
            <a:lvl7pPr indent="-228600" lvl="6" marL="3200400" algn="l">
              <a:lnSpc>
                <a:spcPct val="90000"/>
              </a:lnSpc>
              <a:spcBef>
                <a:spcPts val="1800"/>
              </a:spcBef>
              <a:spcAft>
                <a:spcPts val="0"/>
              </a:spcAft>
              <a:buClr>
                <a:schemeClr val="dk1"/>
              </a:buClr>
              <a:buSzPts val="5760"/>
              <a:buNone/>
              <a:defRPr b="1" sz="5760"/>
            </a:lvl7pPr>
            <a:lvl8pPr indent="-228600" lvl="7" marL="3657600" algn="l">
              <a:lnSpc>
                <a:spcPct val="90000"/>
              </a:lnSpc>
              <a:spcBef>
                <a:spcPts val="1800"/>
              </a:spcBef>
              <a:spcAft>
                <a:spcPts val="0"/>
              </a:spcAft>
              <a:buClr>
                <a:schemeClr val="dk1"/>
              </a:buClr>
              <a:buSzPts val="5760"/>
              <a:buNone/>
              <a:defRPr b="1" sz="5760"/>
            </a:lvl8pPr>
            <a:lvl9pPr indent="-228600" lvl="8" marL="4114800" algn="l">
              <a:lnSpc>
                <a:spcPct val="90000"/>
              </a:lnSpc>
              <a:spcBef>
                <a:spcPts val="1800"/>
              </a:spcBef>
              <a:spcAft>
                <a:spcPts val="0"/>
              </a:spcAft>
              <a:buClr>
                <a:schemeClr val="dk1"/>
              </a:buClr>
              <a:buSzPts val="5760"/>
              <a:buNone/>
              <a:defRPr b="1" sz="5760"/>
            </a:lvl9pPr>
          </a:lstStyle>
          <a:p/>
        </p:txBody>
      </p:sp>
      <p:sp>
        <p:nvSpPr>
          <p:cNvPr id="45" name="Google Shape;45;p7"/>
          <p:cNvSpPr txBox="1"/>
          <p:nvPr>
            <p:ph idx="4" type="body"/>
          </p:nvPr>
        </p:nvSpPr>
        <p:spPr>
          <a:xfrm>
            <a:off x="22219920" y="12024360"/>
            <a:ext cx="18659477" cy="176860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600"/>
              </a:spcBef>
              <a:spcAft>
                <a:spcPts val="0"/>
              </a:spcAft>
              <a:buClr>
                <a:schemeClr val="dk1"/>
              </a:buClr>
              <a:buSzPts val="1800"/>
              <a:buChar char="•"/>
              <a:defRPr/>
            </a:lvl1pPr>
            <a:lvl2pPr indent="-342900" lvl="1" marL="914400" algn="l">
              <a:lnSpc>
                <a:spcPct val="90000"/>
              </a:lnSpc>
              <a:spcBef>
                <a:spcPts val="1800"/>
              </a:spcBef>
              <a:spcAft>
                <a:spcPts val="0"/>
              </a:spcAft>
              <a:buClr>
                <a:schemeClr val="dk1"/>
              </a:buClr>
              <a:buSzPts val="1800"/>
              <a:buChar char="•"/>
              <a:defRPr/>
            </a:lvl2pPr>
            <a:lvl3pPr indent="-342900" lvl="2" marL="1371600" algn="l">
              <a:lnSpc>
                <a:spcPct val="90000"/>
              </a:lnSpc>
              <a:spcBef>
                <a:spcPts val="1800"/>
              </a:spcBef>
              <a:spcAft>
                <a:spcPts val="0"/>
              </a:spcAft>
              <a:buClr>
                <a:schemeClr val="dk1"/>
              </a:buClr>
              <a:buSzPts val="1800"/>
              <a:buChar char="•"/>
              <a:defRPr/>
            </a:lvl3pPr>
            <a:lvl4pPr indent="-342900" lvl="3" marL="1828800" algn="l">
              <a:lnSpc>
                <a:spcPct val="90000"/>
              </a:lnSpc>
              <a:spcBef>
                <a:spcPts val="1800"/>
              </a:spcBef>
              <a:spcAft>
                <a:spcPts val="0"/>
              </a:spcAft>
              <a:buClr>
                <a:schemeClr val="dk1"/>
              </a:buClr>
              <a:buSzPts val="1800"/>
              <a:buChar char="•"/>
              <a:defRPr/>
            </a:lvl4pPr>
            <a:lvl5pPr indent="-342900" lvl="4" marL="2286000" algn="l">
              <a:lnSpc>
                <a:spcPct val="90000"/>
              </a:lnSpc>
              <a:spcBef>
                <a:spcPts val="1800"/>
              </a:spcBef>
              <a:spcAft>
                <a:spcPts val="0"/>
              </a:spcAft>
              <a:buClr>
                <a:schemeClr val="dk1"/>
              </a:buClr>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1800"/>
              </a:spcBef>
              <a:spcAft>
                <a:spcPts val="0"/>
              </a:spcAft>
              <a:buClr>
                <a:schemeClr val="dk1"/>
              </a:buClr>
              <a:buSzPts val="1800"/>
              <a:buChar char="•"/>
              <a:defRPr/>
            </a:lvl7pPr>
            <a:lvl8pPr indent="-342900" lvl="7" marL="3657600" algn="l">
              <a:lnSpc>
                <a:spcPct val="90000"/>
              </a:lnSpc>
              <a:spcBef>
                <a:spcPts val="1800"/>
              </a:spcBef>
              <a:spcAft>
                <a:spcPts val="0"/>
              </a:spcAft>
              <a:buClr>
                <a:schemeClr val="dk1"/>
              </a:buClr>
              <a:buSzPts val="1800"/>
              <a:buChar char="•"/>
              <a:defRPr/>
            </a:lvl8pPr>
            <a:lvl9pPr indent="-342900" lvl="8" marL="4114800" algn="l">
              <a:lnSpc>
                <a:spcPct val="90000"/>
              </a:lnSpc>
              <a:spcBef>
                <a:spcPts val="1800"/>
              </a:spcBef>
              <a:spcAft>
                <a:spcPts val="0"/>
              </a:spcAft>
              <a:buClr>
                <a:schemeClr val="dk1"/>
              </a:buClr>
              <a:buSzPts val="1800"/>
              <a:buChar char="•"/>
              <a:defRPr/>
            </a:lvl9pPr>
          </a:lstStyle>
          <a:p/>
        </p:txBody>
      </p:sp>
      <p:sp>
        <p:nvSpPr>
          <p:cNvPr id="46" name="Google Shape;46;p7"/>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023239" y="2194560"/>
            <a:ext cx="14156053"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520"/>
              <a:buFont typeface="Calibri"/>
              <a:buNone/>
              <a:defRPr sz="11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 type="body"/>
          </p:nvPr>
        </p:nvSpPr>
        <p:spPr>
          <a:xfrm>
            <a:off x="18659477" y="4739642"/>
            <a:ext cx="22219920" cy="23393400"/>
          </a:xfrm>
          <a:prstGeom prst="rect">
            <a:avLst/>
          </a:prstGeom>
          <a:noFill/>
          <a:ln>
            <a:noFill/>
          </a:ln>
        </p:spPr>
        <p:txBody>
          <a:bodyPr anchorCtr="0" anchor="t" bIns="45700" lIns="91425" spcFirstLastPara="1" rIns="91425" wrap="square" tIns="45700">
            <a:normAutofit/>
          </a:bodyPr>
          <a:lstStyle>
            <a:lvl1pPr indent="-960120" lvl="0" marL="457200" algn="l">
              <a:lnSpc>
                <a:spcPct val="90000"/>
              </a:lnSpc>
              <a:spcBef>
                <a:spcPts val="3600"/>
              </a:spcBef>
              <a:spcAft>
                <a:spcPts val="0"/>
              </a:spcAft>
              <a:buClr>
                <a:schemeClr val="dk1"/>
              </a:buClr>
              <a:buSzPts val="11520"/>
              <a:buChar char="•"/>
              <a:defRPr sz="11520"/>
            </a:lvl1pPr>
            <a:lvl2pPr indent="-868680" lvl="1" marL="914400" algn="l">
              <a:lnSpc>
                <a:spcPct val="90000"/>
              </a:lnSpc>
              <a:spcBef>
                <a:spcPts val="1800"/>
              </a:spcBef>
              <a:spcAft>
                <a:spcPts val="0"/>
              </a:spcAft>
              <a:buClr>
                <a:schemeClr val="dk1"/>
              </a:buClr>
              <a:buSzPts val="10080"/>
              <a:buChar char="•"/>
              <a:defRPr sz="10080"/>
            </a:lvl2pPr>
            <a:lvl3pPr indent="-777240" lvl="2" marL="1371600" algn="l">
              <a:lnSpc>
                <a:spcPct val="90000"/>
              </a:lnSpc>
              <a:spcBef>
                <a:spcPts val="1800"/>
              </a:spcBef>
              <a:spcAft>
                <a:spcPts val="0"/>
              </a:spcAft>
              <a:buClr>
                <a:schemeClr val="dk1"/>
              </a:buClr>
              <a:buSzPts val="8640"/>
              <a:buChar char="•"/>
              <a:defRPr sz="8640"/>
            </a:lvl3pPr>
            <a:lvl4pPr indent="-685800" lvl="3" marL="1828800" algn="l">
              <a:lnSpc>
                <a:spcPct val="90000"/>
              </a:lnSpc>
              <a:spcBef>
                <a:spcPts val="1800"/>
              </a:spcBef>
              <a:spcAft>
                <a:spcPts val="0"/>
              </a:spcAft>
              <a:buClr>
                <a:schemeClr val="dk1"/>
              </a:buClr>
              <a:buSzPts val="7200"/>
              <a:buChar char="•"/>
              <a:defRPr sz="7200"/>
            </a:lvl4pPr>
            <a:lvl5pPr indent="-685800" lvl="4" marL="2286000" algn="l">
              <a:lnSpc>
                <a:spcPct val="90000"/>
              </a:lnSpc>
              <a:spcBef>
                <a:spcPts val="1800"/>
              </a:spcBef>
              <a:spcAft>
                <a:spcPts val="0"/>
              </a:spcAft>
              <a:buClr>
                <a:schemeClr val="dk1"/>
              </a:buClr>
              <a:buSzPts val="7200"/>
              <a:buChar char="•"/>
              <a:defRPr sz="7200"/>
            </a:lvl5pPr>
            <a:lvl6pPr indent="-685800" lvl="5" marL="2743200" algn="l">
              <a:lnSpc>
                <a:spcPct val="90000"/>
              </a:lnSpc>
              <a:spcBef>
                <a:spcPts val="1800"/>
              </a:spcBef>
              <a:spcAft>
                <a:spcPts val="0"/>
              </a:spcAft>
              <a:buClr>
                <a:schemeClr val="dk1"/>
              </a:buClr>
              <a:buSzPts val="7200"/>
              <a:buChar char="•"/>
              <a:defRPr sz="7200"/>
            </a:lvl6pPr>
            <a:lvl7pPr indent="-685800" lvl="6" marL="3200400" algn="l">
              <a:lnSpc>
                <a:spcPct val="90000"/>
              </a:lnSpc>
              <a:spcBef>
                <a:spcPts val="1800"/>
              </a:spcBef>
              <a:spcAft>
                <a:spcPts val="0"/>
              </a:spcAft>
              <a:buClr>
                <a:schemeClr val="dk1"/>
              </a:buClr>
              <a:buSzPts val="7200"/>
              <a:buChar char="•"/>
              <a:defRPr sz="7200"/>
            </a:lvl7pPr>
            <a:lvl8pPr indent="-685800" lvl="7" marL="3657600" algn="l">
              <a:lnSpc>
                <a:spcPct val="90000"/>
              </a:lnSpc>
              <a:spcBef>
                <a:spcPts val="1800"/>
              </a:spcBef>
              <a:spcAft>
                <a:spcPts val="0"/>
              </a:spcAft>
              <a:buClr>
                <a:schemeClr val="dk1"/>
              </a:buClr>
              <a:buSzPts val="7200"/>
              <a:buChar char="•"/>
              <a:defRPr sz="7200"/>
            </a:lvl8pPr>
            <a:lvl9pPr indent="-685800" lvl="8" marL="4114800" algn="l">
              <a:lnSpc>
                <a:spcPct val="90000"/>
              </a:lnSpc>
              <a:spcBef>
                <a:spcPts val="1800"/>
              </a:spcBef>
              <a:spcAft>
                <a:spcPts val="0"/>
              </a:spcAft>
              <a:buClr>
                <a:schemeClr val="dk1"/>
              </a:buClr>
              <a:buSzPts val="7200"/>
              <a:buChar char="•"/>
              <a:defRPr sz="7200"/>
            </a:lvl9pPr>
          </a:lstStyle>
          <a:p/>
        </p:txBody>
      </p:sp>
      <p:sp>
        <p:nvSpPr>
          <p:cNvPr id="61" name="Google Shape;61;p10"/>
          <p:cNvSpPr txBox="1"/>
          <p:nvPr>
            <p:ph idx="2" type="body"/>
          </p:nvPr>
        </p:nvSpPr>
        <p:spPr>
          <a:xfrm>
            <a:off x="3023239" y="9875520"/>
            <a:ext cx="14156053"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5760"/>
              <a:buNone/>
              <a:defRPr sz="5760"/>
            </a:lvl1pPr>
            <a:lvl2pPr indent="-228600" lvl="1" marL="914400" algn="l">
              <a:lnSpc>
                <a:spcPct val="90000"/>
              </a:lnSpc>
              <a:spcBef>
                <a:spcPts val="1800"/>
              </a:spcBef>
              <a:spcAft>
                <a:spcPts val="0"/>
              </a:spcAft>
              <a:buClr>
                <a:schemeClr val="dk1"/>
              </a:buClr>
              <a:buSzPts val="5040"/>
              <a:buNone/>
              <a:defRPr sz="5040"/>
            </a:lvl2pPr>
            <a:lvl3pPr indent="-228600" lvl="2" marL="1371600" algn="l">
              <a:lnSpc>
                <a:spcPct val="90000"/>
              </a:lnSpc>
              <a:spcBef>
                <a:spcPts val="1800"/>
              </a:spcBef>
              <a:spcAft>
                <a:spcPts val="0"/>
              </a:spcAft>
              <a:buClr>
                <a:schemeClr val="dk1"/>
              </a:buClr>
              <a:buSzPts val="4320"/>
              <a:buNone/>
              <a:defRPr sz="4320"/>
            </a:lvl3pPr>
            <a:lvl4pPr indent="-228600" lvl="3" marL="1828800" algn="l">
              <a:lnSpc>
                <a:spcPct val="90000"/>
              </a:lnSpc>
              <a:spcBef>
                <a:spcPts val="1800"/>
              </a:spcBef>
              <a:spcAft>
                <a:spcPts val="0"/>
              </a:spcAft>
              <a:buClr>
                <a:schemeClr val="dk1"/>
              </a:buClr>
              <a:buSzPts val="3600"/>
              <a:buNone/>
              <a:defRPr sz="3600"/>
            </a:lvl4pPr>
            <a:lvl5pPr indent="-228600" lvl="4" marL="2286000" algn="l">
              <a:lnSpc>
                <a:spcPct val="90000"/>
              </a:lnSpc>
              <a:spcBef>
                <a:spcPts val="1800"/>
              </a:spcBef>
              <a:spcAft>
                <a:spcPts val="0"/>
              </a:spcAft>
              <a:buClr>
                <a:schemeClr val="dk1"/>
              </a:buClr>
              <a:buSzPts val="3600"/>
              <a:buNone/>
              <a:defRPr sz="3600"/>
            </a:lvl5pPr>
            <a:lvl6pPr indent="-228600" lvl="5" marL="2743200" algn="l">
              <a:lnSpc>
                <a:spcPct val="90000"/>
              </a:lnSpc>
              <a:spcBef>
                <a:spcPts val="1800"/>
              </a:spcBef>
              <a:spcAft>
                <a:spcPts val="0"/>
              </a:spcAft>
              <a:buClr>
                <a:schemeClr val="dk1"/>
              </a:buClr>
              <a:buSzPts val="3600"/>
              <a:buNone/>
              <a:defRPr sz="3600"/>
            </a:lvl6pPr>
            <a:lvl7pPr indent="-228600" lvl="6" marL="3200400" algn="l">
              <a:lnSpc>
                <a:spcPct val="90000"/>
              </a:lnSpc>
              <a:spcBef>
                <a:spcPts val="1800"/>
              </a:spcBef>
              <a:spcAft>
                <a:spcPts val="0"/>
              </a:spcAft>
              <a:buClr>
                <a:schemeClr val="dk1"/>
              </a:buClr>
              <a:buSzPts val="3600"/>
              <a:buNone/>
              <a:defRPr sz="3600"/>
            </a:lvl7pPr>
            <a:lvl8pPr indent="-228600" lvl="7" marL="3657600" algn="l">
              <a:lnSpc>
                <a:spcPct val="90000"/>
              </a:lnSpc>
              <a:spcBef>
                <a:spcPts val="1800"/>
              </a:spcBef>
              <a:spcAft>
                <a:spcPts val="0"/>
              </a:spcAft>
              <a:buClr>
                <a:schemeClr val="dk1"/>
              </a:buClr>
              <a:buSzPts val="3600"/>
              <a:buNone/>
              <a:defRPr sz="3600"/>
            </a:lvl8pPr>
            <a:lvl9pPr indent="-228600" lvl="8" marL="4114800" algn="l">
              <a:lnSpc>
                <a:spcPct val="90000"/>
              </a:lnSpc>
              <a:spcBef>
                <a:spcPts val="1800"/>
              </a:spcBef>
              <a:spcAft>
                <a:spcPts val="0"/>
              </a:spcAft>
              <a:buClr>
                <a:schemeClr val="dk1"/>
              </a:buClr>
              <a:buSzPts val="3600"/>
              <a:buNone/>
              <a:defRPr sz="3600"/>
            </a:lvl9pPr>
          </a:lstStyle>
          <a:p/>
        </p:txBody>
      </p:sp>
      <p:sp>
        <p:nvSpPr>
          <p:cNvPr id="62" name="Google Shape;62;p10"/>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023239" y="2194560"/>
            <a:ext cx="14156053"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1520"/>
              <a:buFont typeface="Calibri"/>
              <a:buNone/>
              <a:defRPr sz="11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p:nvPr>
            <p:ph idx="2" type="pic"/>
          </p:nvPr>
        </p:nvSpPr>
        <p:spPr>
          <a:xfrm>
            <a:off x="18659477" y="4739642"/>
            <a:ext cx="22219920" cy="23393400"/>
          </a:xfrm>
          <a:prstGeom prst="rect">
            <a:avLst/>
          </a:prstGeom>
          <a:noFill/>
          <a:ln>
            <a:noFill/>
          </a:ln>
        </p:spPr>
      </p:sp>
      <p:sp>
        <p:nvSpPr>
          <p:cNvPr id="68" name="Google Shape;68;p11"/>
          <p:cNvSpPr txBox="1"/>
          <p:nvPr>
            <p:ph idx="1" type="body"/>
          </p:nvPr>
        </p:nvSpPr>
        <p:spPr>
          <a:xfrm>
            <a:off x="3023239" y="9875520"/>
            <a:ext cx="14156053"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600"/>
              </a:spcBef>
              <a:spcAft>
                <a:spcPts val="0"/>
              </a:spcAft>
              <a:buClr>
                <a:schemeClr val="dk1"/>
              </a:buClr>
              <a:buSzPts val="5760"/>
              <a:buNone/>
              <a:defRPr sz="5760"/>
            </a:lvl1pPr>
            <a:lvl2pPr indent="-228600" lvl="1" marL="914400" algn="l">
              <a:lnSpc>
                <a:spcPct val="90000"/>
              </a:lnSpc>
              <a:spcBef>
                <a:spcPts val="1800"/>
              </a:spcBef>
              <a:spcAft>
                <a:spcPts val="0"/>
              </a:spcAft>
              <a:buClr>
                <a:schemeClr val="dk1"/>
              </a:buClr>
              <a:buSzPts val="5040"/>
              <a:buNone/>
              <a:defRPr sz="5040"/>
            </a:lvl2pPr>
            <a:lvl3pPr indent="-228600" lvl="2" marL="1371600" algn="l">
              <a:lnSpc>
                <a:spcPct val="90000"/>
              </a:lnSpc>
              <a:spcBef>
                <a:spcPts val="1800"/>
              </a:spcBef>
              <a:spcAft>
                <a:spcPts val="0"/>
              </a:spcAft>
              <a:buClr>
                <a:schemeClr val="dk1"/>
              </a:buClr>
              <a:buSzPts val="4320"/>
              <a:buNone/>
              <a:defRPr sz="4320"/>
            </a:lvl3pPr>
            <a:lvl4pPr indent="-228600" lvl="3" marL="1828800" algn="l">
              <a:lnSpc>
                <a:spcPct val="90000"/>
              </a:lnSpc>
              <a:spcBef>
                <a:spcPts val="1800"/>
              </a:spcBef>
              <a:spcAft>
                <a:spcPts val="0"/>
              </a:spcAft>
              <a:buClr>
                <a:schemeClr val="dk1"/>
              </a:buClr>
              <a:buSzPts val="3600"/>
              <a:buNone/>
              <a:defRPr sz="3600"/>
            </a:lvl4pPr>
            <a:lvl5pPr indent="-228600" lvl="4" marL="2286000" algn="l">
              <a:lnSpc>
                <a:spcPct val="90000"/>
              </a:lnSpc>
              <a:spcBef>
                <a:spcPts val="1800"/>
              </a:spcBef>
              <a:spcAft>
                <a:spcPts val="0"/>
              </a:spcAft>
              <a:buClr>
                <a:schemeClr val="dk1"/>
              </a:buClr>
              <a:buSzPts val="3600"/>
              <a:buNone/>
              <a:defRPr sz="3600"/>
            </a:lvl5pPr>
            <a:lvl6pPr indent="-228600" lvl="5" marL="2743200" algn="l">
              <a:lnSpc>
                <a:spcPct val="90000"/>
              </a:lnSpc>
              <a:spcBef>
                <a:spcPts val="1800"/>
              </a:spcBef>
              <a:spcAft>
                <a:spcPts val="0"/>
              </a:spcAft>
              <a:buClr>
                <a:schemeClr val="dk1"/>
              </a:buClr>
              <a:buSzPts val="3600"/>
              <a:buNone/>
              <a:defRPr sz="3600"/>
            </a:lvl6pPr>
            <a:lvl7pPr indent="-228600" lvl="6" marL="3200400" algn="l">
              <a:lnSpc>
                <a:spcPct val="90000"/>
              </a:lnSpc>
              <a:spcBef>
                <a:spcPts val="1800"/>
              </a:spcBef>
              <a:spcAft>
                <a:spcPts val="0"/>
              </a:spcAft>
              <a:buClr>
                <a:schemeClr val="dk1"/>
              </a:buClr>
              <a:buSzPts val="3600"/>
              <a:buNone/>
              <a:defRPr sz="3600"/>
            </a:lvl7pPr>
            <a:lvl8pPr indent="-228600" lvl="7" marL="3657600" algn="l">
              <a:lnSpc>
                <a:spcPct val="90000"/>
              </a:lnSpc>
              <a:spcBef>
                <a:spcPts val="1800"/>
              </a:spcBef>
              <a:spcAft>
                <a:spcPts val="0"/>
              </a:spcAft>
              <a:buClr>
                <a:schemeClr val="dk1"/>
              </a:buClr>
              <a:buSzPts val="3600"/>
              <a:buNone/>
              <a:defRPr sz="3600"/>
            </a:lvl8pPr>
            <a:lvl9pPr indent="-228600" lvl="8" marL="4114800" algn="l">
              <a:lnSpc>
                <a:spcPct val="90000"/>
              </a:lnSpc>
              <a:spcBef>
                <a:spcPts val="1800"/>
              </a:spcBef>
              <a:spcAft>
                <a:spcPts val="0"/>
              </a:spcAft>
              <a:buClr>
                <a:schemeClr val="dk1"/>
              </a:buClr>
              <a:buSzPts val="3600"/>
              <a:buNone/>
              <a:defRPr sz="3600"/>
            </a:lvl9pPr>
          </a:lstStyle>
          <a:p/>
        </p:txBody>
      </p:sp>
      <p:sp>
        <p:nvSpPr>
          <p:cNvPr id="69" name="Google Shape;69;p11"/>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3"/>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5840"/>
              <a:buFont typeface="Calibri"/>
              <a:buNone/>
              <a:defRPr b="0" i="0" sz="1583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868680" lvl="0" marL="457200" marR="0" rtl="0" algn="l">
              <a:lnSpc>
                <a:spcPct val="90000"/>
              </a:lnSpc>
              <a:spcBef>
                <a:spcPts val="3600"/>
              </a:spcBef>
              <a:spcAft>
                <a:spcPts val="0"/>
              </a:spcAft>
              <a:buClr>
                <a:schemeClr val="dk1"/>
              </a:buClr>
              <a:buSzPts val="10080"/>
              <a:buFont typeface="Arial"/>
              <a:buChar char="•"/>
              <a:defRPr b="0" i="0" sz="10080" u="none" cap="none" strike="noStrike">
                <a:solidFill>
                  <a:schemeClr val="dk1"/>
                </a:solidFill>
                <a:latin typeface="Calibri"/>
                <a:ea typeface="Calibri"/>
                <a:cs typeface="Calibri"/>
                <a:sym typeface="Calibri"/>
              </a:defRPr>
            </a:lvl1pPr>
            <a:lvl2pPr indent="-777240" lvl="1" marL="914400" marR="0" rtl="0" algn="l">
              <a:lnSpc>
                <a:spcPct val="90000"/>
              </a:lnSpc>
              <a:spcBef>
                <a:spcPts val="18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2pPr>
            <a:lvl3pPr indent="-685800" lvl="2" marL="1371600" marR="0" rtl="0" algn="l">
              <a:lnSpc>
                <a:spcPct val="90000"/>
              </a:lnSpc>
              <a:spcBef>
                <a:spcPts val="180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3pPr>
            <a:lvl4pPr indent="-640080" lvl="3" marL="18288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4pPr>
            <a:lvl5pPr indent="-640079" lvl="4" marL="22860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5pPr>
            <a:lvl6pPr indent="-640079" lvl="5" marL="27432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6pPr>
            <a:lvl7pPr indent="-640079" lvl="6" marL="32004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7pPr>
            <a:lvl8pPr indent="-640079" lvl="7" marL="36576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8pPr>
            <a:lvl9pPr indent="-640079" lvl="8" marL="4114800" marR="0" rtl="0" algn="l">
              <a:lnSpc>
                <a:spcPct val="90000"/>
              </a:lnSpc>
              <a:spcBef>
                <a:spcPts val="1800"/>
              </a:spcBef>
              <a:spcAft>
                <a:spcPts val="0"/>
              </a:spcAft>
              <a:buClr>
                <a:schemeClr val="dk1"/>
              </a:buClr>
              <a:buSzPts val="6480"/>
              <a:buFont typeface="Arial"/>
              <a:buChar char="•"/>
              <a:defRPr b="0" i="0" sz="648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017520" y="30510481"/>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3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4538959" y="30510481"/>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3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0998159" y="30510481"/>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320"/>
              <a:buFont typeface="Arial"/>
              <a:buNone/>
              <a:defRPr b="0" i="0" sz="4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2.png"/><Relationship Id="rId10" Type="http://schemas.openxmlformats.org/officeDocument/2006/relationships/image" Target="../media/image5.png"/><Relationship Id="rId13" Type="http://schemas.openxmlformats.org/officeDocument/2006/relationships/image" Target="../media/image10.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png"/><Relationship Id="rId9" Type="http://schemas.openxmlformats.org/officeDocument/2006/relationships/image" Target="../media/image7.png"/><Relationship Id="rId15" Type="http://schemas.openxmlformats.org/officeDocument/2006/relationships/image" Target="../media/image4.png"/><Relationship Id="rId14"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13.png"/><Relationship Id="rId5" Type="http://schemas.openxmlformats.org/officeDocument/2006/relationships/image" Target="../media/image6.png"/><Relationship Id="rId19" Type="http://schemas.openxmlformats.org/officeDocument/2006/relationships/image" Target="../media/image17.jpg"/><Relationship Id="rId6" Type="http://schemas.openxmlformats.org/officeDocument/2006/relationships/image" Target="../media/image12.png"/><Relationship Id="rId18" Type="http://schemas.openxmlformats.org/officeDocument/2006/relationships/image" Target="../media/image14.png"/><Relationship Id="rId7" Type="http://schemas.openxmlformats.org/officeDocument/2006/relationships/image" Target="../media/image11.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854150" y="12258425"/>
            <a:ext cx="4307700" cy="92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0" name="Google Shape;90;p1"/>
          <p:cNvSpPr/>
          <p:nvPr/>
        </p:nvSpPr>
        <p:spPr>
          <a:xfrm>
            <a:off x="8556300" y="234250"/>
            <a:ext cx="26749200" cy="3613800"/>
          </a:xfrm>
          <a:prstGeom prst="roundRect">
            <a:avLst>
              <a:gd fmla="val 16667" name="adj"/>
            </a:avLst>
          </a:prstGeom>
          <a:solidFill>
            <a:srgbClr val="1539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1" name="Google Shape;91;p1"/>
          <p:cNvSpPr/>
          <p:nvPr/>
        </p:nvSpPr>
        <p:spPr>
          <a:xfrm>
            <a:off x="284000" y="11690600"/>
            <a:ext cx="23521800" cy="8568000"/>
          </a:xfrm>
          <a:prstGeom prst="roundRect">
            <a:avLst>
              <a:gd fmla="val 2045"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0680" u="none" cap="none" strike="noStrike">
              <a:solidFill>
                <a:schemeClr val="dk1"/>
              </a:solidFill>
              <a:latin typeface="Open Sans Light"/>
              <a:ea typeface="Open Sans Light"/>
              <a:cs typeface="Open Sans Light"/>
              <a:sym typeface="Open Sans Light"/>
            </a:endParaRPr>
          </a:p>
        </p:txBody>
      </p:sp>
      <p:sp>
        <p:nvSpPr>
          <p:cNvPr id="92" name="Google Shape;92;p1"/>
          <p:cNvSpPr/>
          <p:nvPr/>
        </p:nvSpPr>
        <p:spPr>
          <a:xfrm>
            <a:off x="24544025" y="4362175"/>
            <a:ext cx="18837900" cy="108642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284000" y="4360275"/>
            <a:ext cx="23521800" cy="6618600"/>
          </a:xfrm>
          <a:prstGeom prst="roundRect">
            <a:avLst>
              <a:gd fmla="val 6160"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Open Sans Light"/>
              <a:ea typeface="Open Sans Light"/>
              <a:cs typeface="Open Sans Light"/>
              <a:sym typeface="Open Sans Light"/>
            </a:endParaRPr>
          </a:p>
        </p:txBody>
      </p:sp>
      <p:sp>
        <p:nvSpPr>
          <p:cNvPr id="94" name="Google Shape;94;p1"/>
          <p:cNvSpPr/>
          <p:nvPr/>
        </p:nvSpPr>
        <p:spPr>
          <a:xfrm>
            <a:off x="957952" y="3988300"/>
            <a:ext cx="4100100" cy="923400"/>
          </a:xfrm>
          <a:prstGeom prst="rect">
            <a:avLst/>
          </a:prstGeom>
          <a:solidFill>
            <a:schemeClr val="lt1"/>
          </a:solidFill>
          <a:ln cap="flat" cmpd="sng" w="571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5" name="Google Shape;95;p1"/>
          <p:cNvSpPr txBox="1"/>
          <p:nvPr/>
        </p:nvSpPr>
        <p:spPr>
          <a:xfrm>
            <a:off x="1189088" y="3831525"/>
            <a:ext cx="3776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Open Sans"/>
                <a:ea typeface="Open Sans"/>
                <a:cs typeface="Open Sans"/>
                <a:sym typeface="Open Sans"/>
              </a:rPr>
              <a:t>Introduction </a:t>
            </a:r>
            <a:endParaRPr b="0" i="0" sz="4800" u="none" cap="none" strike="noStrike">
              <a:solidFill>
                <a:schemeClr val="dk1"/>
              </a:solidFill>
              <a:latin typeface="Open Sans"/>
              <a:ea typeface="Open Sans"/>
              <a:cs typeface="Open Sans"/>
              <a:sym typeface="Open Sans"/>
            </a:endParaRPr>
          </a:p>
        </p:txBody>
      </p:sp>
      <p:sp>
        <p:nvSpPr>
          <p:cNvPr id="96" name="Google Shape;96;p1"/>
          <p:cNvSpPr/>
          <p:nvPr/>
        </p:nvSpPr>
        <p:spPr>
          <a:xfrm>
            <a:off x="24519925" y="24015175"/>
            <a:ext cx="18837900" cy="26781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txBox="1"/>
          <p:nvPr/>
        </p:nvSpPr>
        <p:spPr>
          <a:xfrm>
            <a:off x="13142925" y="2165100"/>
            <a:ext cx="169863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0"/>
                  </a:ext>
                </a:extLst>
              </a:rPr>
              <a:t>Foster Carroll</a:t>
            </a:r>
            <a:r>
              <a:rPr b="0" baseline="3000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1"/>
                  </a:ext>
                </a:extLst>
              </a:rPr>
              <a:t>1</a:t>
            </a:r>
            <a:r>
              <a:rPr b="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2"/>
                  </a:ext>
                </a:extLst>
              </a:rPr>
              <a:t>, Nicholas Bearer</a:t>
            </a:r>
            <a:r>
              <a:rPr b="0" baseline="3000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3"/>
                  </a:ext>
                </a:extLst>
              </a:rPr>
              <a:t>2</a:t>
            </a:r>
            <a:r>
              <a:rPr b="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4"/>
                  </a:ext>
                </a:extLst>
              </a:rPr>
              <a:t> , Katie Pedneau</a:t>
            </a:r>
            <a:r>
              <a:rPr b="0" baseline="3000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5"/>
                  </a:ext>
                </a:extLst>
              </a:rPr>
              <a:t>3</a:t>
            </a:r>
            <a:r>
              <a:rPr b="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6"/>
                  </a:ext>
                </a:extLst>
              </a:rPr>
              <a:t>, and Brianna Mount</a:t>
            </a:r>
            <a:r>
              <a:rPr b="0" baseline="30000" i="0" lang="en-US" sz="40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7"/>
                  </a:ext>
                </a:extLst>
              </a:rPr>
              <a:t>3</a:t>
            </a:r>
            <a:endParaRPr b="0" i="0" sz="4000" u="none" cap="none" strike="noStrike">
              <a:solidFill>
                <a:schemeClr val="lt1"/>
              </a:solidFill>
              <a:latin typeface="Open Sans"/>
              <a:ea typeface="Open Sans"/>
              <a:cs typeface="Open Sans"/>
              <a:sym typeface="Open Sans"/>
            </a:endParaRPr>
          </a:p>
        </p:txBody>
      </p:sp>
      <p:sp>
        <p:nvSpPr>
          <p:cNvPr id="98" name="Google Shape;98;p1"/>
          <p:cNvSpPr txBox="1"/>
          <p:nvPr/>
        </p:nvSpPr>
        <p:spPr>
          <a:xfrm>
            <a:off x="15606000" y="3023438"/>
            <a:ext cx="12557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baseline="30000" i="0" lang="en-US" sz="2500" u="none" cap="none" strike="noStrike">
                <a:solidFill>
                  <a:schemeClr val="lt1"/>
                </a:solidFill>
                <a:latin typeface="Open Sans Light"/>
                <a:ea typeface="Open Sans Light"/>
                <a:cs typeface="Open Sans Light"/>
                <a:sym typeface="Open Sans Light"/>
              </a:rPr>
              <a:t>1 </a:t>
            </a:r>
            <a:r>
              <a:rPr b="0" i="0" lang="en-US" sz="2500" u="none" cap="none" strike="noStrike">
                <a:solidFill>
                  <a:schemeClr val="lt1"/>
                </a:solidFill>
                <a:latin typeface="Open Sans Light"/>
                <a:ea typeface="Open Sans Light"/>
                <a:cs typeface="Open Sans Light"/>
                <a:sym typeface="Open Sans Light"/>
              </a:rPr>
              <a:t>Carleton  College, </a:t>
            </a:r>
            <a:r>
              <a:rPr b="0" baseline="30000" i="0" lang="en-US" sz="25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8"/>
                  </a:ext>
                </a:extLst>
              </a:rPr>
              <a:t>2</a:t>
            </a:r>
            <a:r>
              <a:rPr b="0" baseline="30000" i="0" lang="en-US" sz="2500" u="none" cap="none" strike="noStrike">
                <a:solidFill>
                  <a:schemeClr val="lt1"/>
                </a:solidFill>
                <a:latin typeface="Open Sans"/>
                <a:ea typeface="Open Sans"/>
                <a:cs typeface="Open Sans"/>
                <a:sym typeface="Open Sans"/>
              </a:rPr>
              <a:t> </a:t>
            </a:r>
            <a:r>
              <a:rPr b="0" i="0" lang="en-US" sz="2500" u="none" cap="none" strike="noStrike">
                <a:solidFill>
                  <a:schemeClr val="lt1"/>
                </a:solidFill>
                <a:latin typeface="Open Sans Light"/>
                <a:ea typeface="Open Sans Light"/>
                <a:cs typeface="Open Sans Light"/>
                <a:sym typeface="Open Sans Light"/>
              </a:rPr>
              <a:t>Texas A&amp;M University Corpus Christi, </a:t>
            </a:r>
            <a:r>
              <a:rPr b="0" baseline="30000" i="0" lang="en-US" sz="2500" u="none" cap="none" strike="noStrike">
                <a:solidFill>
                  <a:schemeClr val="lt1"/>
                </a:solidFill>
                <a:latin typeface="Open Sans"/>
                <a:ea typeface="Open Sans"/>
                <a:cs typeface="Open Sans"/>
                <a:sym typeface="Open Sans"/>
                <a:extLst>
                  <a:ext uri="http://customooxmlschemas.google.com/">
                    <go:slidesCustomData xmlns:go="http://customooxmlschemas.google.com/" textRoundtripDataId="9"/>
                  </a:ext>
                </a:extLst>
              </a:rPr>
              <a:t>3</a:t>
            </a:r>
            <a:r>
              <a:rPr b="0" baseline="30000" i="0" lang="en-US" sz="2500" u="none" cap="none" strike="noStrike">
                <a:solidFill>
                  <a:schemeClr val="lt1"/>
                </a:solidFill>
                <a:latin typeface="Open Sans"/>
                <a:ea typeface="Open Sans"/>
                <a:cs typeface="Open Sans"/>
                <a:sym typeface="Open Sans"/>
              </a:rPr>
              <a:t> </a:t>
            </a:r>
            <a:r>
              <a:rPr b="0" i="0" lang="en-US" sz="2500" u="none" cap="none" strike="noStrike">
                <a:solidFill>
                  <a:schemeClr val="lt1"/>
                </a:solidFill>
                <a:latin typeface="Open Sans Light"/>
                <a:ea typeface="Open Sans Light"/>
                <a:cs typeface="Open Sans Light"/>
                <a:sym typeface="Open Sans Light"/>
              </a:rPr>
              <a:t>Black Hills State University</a:t>
            </a:r>
            <a:endParaRPr b="0" baseline="30000" i="0" sz="2600" u="none" cap="none" strike="noStrike">
              <a:solidFill>
                <a:schemeClr val="lt1"/>
              </a:solidFill>
              <a:latin typeface="Open Sans"/>
              <a:ea typeface="Open Sans"/>
              <a:cs typeface="Open Sans"/>
              <a:sym typeface="Open Sans"/>
            </a:endParaRPr>
          </a:p>
        </p:txBody>
      </p:sp>
      <p:sp>
        <p:nvSpPr>
          <p:cNvPr id="99" name="Google Shape;99;p1"/>
          <p:cNvSpPr txBox="1"/>
          <p:nvPr/>
        </p:nvSpPr>
        <p:spPr>
          <a:xfrm>
            <a:off x="8799275" y="518025"/>
            <a:ext cx="27458400" cy="173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280"/>
              <a:buFont typeface="Arial"/>
              <a:buNone/>
            </a:pPr>
            <a:r>
              <a:rPr b="0" i="0" lang="en-US" sz="6800" u="none" cap="none" strike="noStrike">
                <a:solidFill>
                  <a:schemeClr val="lt1"/>
                </a:solidFill>
                <a:latin typeface="Open Sans"/>
                <a:ea typeface="Open Sans"/>
                <a:cs typeface="Open Sans"/>
                <a:sym typeface="Open Sans"/>
              </a:rPr>
              <a:t>Gamma-ray Spectroscopy with High Purity Ge</a:t>
            </a:r>
            <a:r>
              <a:rPr b="0" i="0" lang="en-US" sz="6800" u="none" cap="none" strike="noStrike">
                <a:solidFill>
                  <a:schemeClr val="lt1"/>
                </a:solidFill>
                <a:latin typeface="Open Sans"/>
                <a:ea typeface="Open Sans"/>
                <a:cs typeface="Open Sans"/>
                <a:sym typeface="Open Sans"/>
              </a:rPr>
              <a:t>rmanium</a:t>
            </a:r>
            <a:r>
              <a:rPr b="0" i="0" lang="en-US" sz="6800" u="none" cap="none" strike="noStrike">
                <a:solidFill>
                  <a:schemeClr val="lt1"/>
                </a:solidFill>
                <a:latin typeface="Open Sans"/>
                <a:ea typeface="Open Sans"/>
                <a:cs typeface="Open Sans"/>
                <a:sym typeface="Open Sans"/>
              </a:rPr>
              <a:t> Detector</a:t>
            </a:r>
            <a:r>
              <a:rPr b="0" i="0" lang="en-US" sz="7000" u="none" cap="none" strike="noStrike">
                <a:solidFill>
                  <a:schemeClr val="lt1"/>
                </a:solidFill>
                <a:latin typeface="Open Sans"/>
                <a:ea typeface="Open Sans"/>
                <a:cs typeface="Open Sans"/>
                <a:sym typeface="Open Sans"/>
              </a:rPr>
              <a:t>s</a:t>
            </a:r>
            <a:r>
              <a:rPr b="0" i="0" lang="en-US" sz="10080" u="none" cap="none" strike="noStrike">
                <a:solidFill>
                  <a:schemeClr val="dk1"/>
                </a:solidFill>
                <a:latin typeface="Calibri"/>
                <a:ea typeface="Calibri"/>
                <a:cs typeface="Calibri"/>
                <a:sym typeface="Calibri"/>
              </a:rPr>
              <a:t> </a:t>
            </a:r>
            <a:endParaRPr b="0" i="0" sz="10080" u="none" cap="none" strike="noStrike">
              <a:solidFill>
                <a:schemeClr val="dk1"/>
              </a:solidFill>
              <a:latin typeface="Calibri"/>
              <a:ea typeface="Calibri"/>
              <a:cs typeface="Calibri"/>
              <a:sym typeface="Calibri"/>
            </a:endParaRPr>
          </a:p>
        </p:txBody>
      </p:sp>
      <p:sp>
        <p:nvSpPr>
          <p:cNvPr id="100" name="Google Shape;100;p1"/>
          <p:cNvSpPr txBox="1"/>
          <p:nvPr/>
        </p:nvSpPr>
        <p:spPr>
          <a:xfrm>
            <a:off x="813575" y="6564050"/>
            <a:ext cx="127146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p:txBody>
      </p:sp>
      <p:pic>
        <p:nvPicPr>
          <p:cNvPr id="101" name="Google Shape;101;p1" title="NSF_Official_logo_High_Res_1200ppi.png"/>
          <p:cNvPicPr preferRelativeResize="0"/>
          <p:nvPr/>
        </p:nvPicPr>
        <p:blipFill rotWithShape="1">
          <a:blip r:embed="rId4">
            <a:alphaModFix/>
          </a:blip>
          <a:srcRect b="0" l="0" r="0" t="0"/>
          <a:stretch/>
        </p:blipFill>
        <p:spPr>
          <a:xfrm>
            <a:off x="36257725" y="676300"/>
            <a:ext cx="2914650" cy="2914650"/>
          </a:xfrm>
          <a:prstGeom prst="rect">
            <a:avLst/>
          </a:prstGeom>
          <a:noFill/>
          <a:ln>
            <a:noFill/>
          </a:ln>
        </p:spPr>
      </p:pic>
      <p:sp>
        <p:nvSpPr>
          <p:cNvPr id="102" name="Google Shape;102;p1"/>
          <p:cNvSpPr/>
          <p:nvPr/>
        </p:nvSpPr>
        <p:spPr>
          <a:xfrm>
            <a:off x="735325" y="13333663"/>
            <a:ext cx="4600500" cy="57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3" name="Google Shape;103;p1"/>
          <p:cNvSpPr/>
          <p:nvPr/>
        </p:nvSpPr>
        <p:spPr>
          <a:xfrm>
            <a:off x="24544075" y="15807350"/>
            <a:ext cx="18837900" cy="77463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25955125" y="4148150"/>
            <a:ext cx="6077100" cy="579900"/>
          </a:xfrm>
          <a:prstGeom prst="rect">
            <a:avLst/>
          </a:prstGeom>
          <a:solidFill>
            <a:schemeClr val="lt1"/>
          </a:solidFill>
          <a:ln cap="flat" cmpd="sng" w="5715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5" name="Google Shape;105;p1"/>
          <p:cNvSpPr txBox="1"/>
          <p:nvPr/>
        </p:nvSpPr>
        <p:spPr>
          <a:xfrm>
            <a:off x="26214475" y="3976400"/>
            <a:ext cx="5880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Open Sans"/>
                <a:ea typeface="Open Sans"/>
                <a:cs typeface="Open Sans"/>
                <a:sym typeface="Open Sans"/>
              </a:rPr>
              <a:t>Setup of the BHUC</a:t>
            </a:r>
            <a:endParaRPr b="0" i="0" sz="4800" u="none" cap="none" strike="noStrike">
              <a:solidFill>
                <a:schemeClr val="dk1"/>
              </a:solidFill>
              <a:latin typeface="Open Sans"/>
              <a:ea typeface="Open Sans"/>
              <a:cs typeface="Open Sans"/>
              <a:sym typeface="Open Sans"/>
            </a:endParaRPr>
          </a:p>
        </p:txBody>
      </p:sp>
      <p:sp>
        <p:nvSpPr>
          <p:cNvPr id="106" name="Google Shape;106;p1"/>
          <p:cNvSpPr/>
          <p:nvPr/>
        </p:nvSpPr>
        <p:spPr>
          <a:xfrm>
            <a:off x="25643725" y="23737900"/>
            <a:ext cx="7914900" cy="57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7" name="Google Shape;107;p1"/>
          <p:cNvSpPr txBox="1"/>
          <p:nvPr/>
        </p:nvSpPr>
        <p:spPr>
          <a:xfrm>
            <a:off x="25712675" y="23508100"/>
            <a:ext cx="7845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i="0" lang="en-US" sz="4800" u="none" cap="none" strike="noStrike">
                <a:solidFill>
                  <a:schemeClr val="dk1"/>
                </a:solidFill>
                <a:latin typeface="Open Sans"/>
                <a:ea typeface="Open Sans"/>
                <a:cs typeface="Open Sans"/>
                <a:sym typeface="Open Sans"/>
              </a:rPr>
              <a:t>Conclusion &amp; Future Work</a:t>
            </a:r>
            <a:endParaRPr i="0" sz="4800" u="none" cap="none" strike="noStrike">
              <a:solidFill>
                <a:schemeClr val="dk1"/>
              </a:solidFill>
              <a:latin typeface="Open Sans"/>
              <a:ea typeface="Open Sans"/>
              <a:cs typeface="Open Sans"/>
              <a:sym typeface="Open Sans"/>
            </a:endParaRPr>
          </a:p>
        </p:txBody>
      </p:sp>
      <p:sp>
        <p:nvSpPr>
          <p:cNvPr id="108" name="Google Shape;108;p1"/>
          <p:cNvSpPr/>
          <p:nvPr/>
        </p:nvSpPr>
        <p:spPr>
          <a:xfrm>
            <a:off x="280925" y="21134075"/>
            <a:ext cx="23521800" cy="115755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txBox="1"/>
          <p:nvPr/>
        </p:nvSpPr>
        <p:spPr>
          <a:xfrm>
            <a:off x="14757160" y="9724088"/>
            <a:ext cx="76524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1. </a:t>
            </a:r>
            <a:r>
              <a:rPr b="0" i="0" lang="en-US" sz="18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10"/>
                  </a:ext>
                </a:extLst>
              </a:rPr>
              <a:t>Above</a:t>
            </a:r>
            <a:r>
              <a:rPr lang="en-US" sz="1800">
                <a:solidFill>
                  <a:schemeClr val="dk1"/>
                </a:solidFill>
                <a:latin typeface="Open Sans"/>
                <a:ea typeface="Open Sans"/>
                <a:cs typeface="Open Sans"/>
                <a:sym typeface="Open Sans"/>
                <a:extLst>
                  <a:ext uri="http://customooxmlschemas.google.com/">
                    <go:slidesCustomData xmlns:go="http://customooxmlschemas.google.com/" textRoundtripDataId="11"/>
                  </a:ext>
                </a:extLst>
              </a:rPr>
              <a:t>-ground and 4850L of the Sanford Underground Research Facility with locations of the temporary and permanent BHUC cleanrooms</a:t>
            </a:r>
            <a:r>
              <a:rPr lang="en-US" sz="1800">
                <a:solidFill>
                  <a:schemeClr val="dk1"/>
                </a:solidFill>
                <a:latin typeface="Open Sans"/>
                <a:ea typeface="Open Sans"/>
                <a:cs typeface="Open Sans"/>
                <a:sym typeface="Open Sans"/>
              </a:rPr>
              <a:t> [2].</a:t>
            </a:r>
            <a:endParaRPr b="0" baseline="30000" i="0" sz="1800" u="none" cap="none" strike="noStrike">
              <a:solidFill>
                <a:schemeClr val="dk1"/>
              </a:solidFill>
              <a:latin typeface="Open Sans"/>
              <a:ea typeface="Open Sans"/>
              <a:cs typeface="Open Sans"/>
              <a:sym typeface="Open Sans"/>
            </a:endParaRPr>
          </a:p>
        </p:txBody>
      </p:sp>
      <p:pic>
        <p:nvPicPr>
          <p:cNvPr id="110" name="Google Shape;110;p1" title="Screenshot 2025-07-14 100217.png"/>
          <p:cNvPicPr preferRelativeResize="0"/>
          <p:nvPr/>
        </p:nvPicPr>
        <p:blipFill rotWithShape="1">
          <a:blip r:embed="rId5">
            <a:alphaModFix/>
          </a:blip>
          <a:srcRect b="0" l="0" r="0" t="0"/>
          <a:stretch/>
        </p:blipFill>
        <p:spPr>
          <a:xfrm>
            <a:off x="14757150" y="4687752"/>
            <a:ext cx="7652400" cy="4914456"/>
          </a:xfrm>
          <a:prstGeom prst="rect">
            <a:avLst/>
          </a:prstGeom>
          <a:solidFill>
            <a:schemeClr val="lt1"/>
          </a:solidFill>
          <a:ln cap="flat" cmpd="sng" w="9525">
            <a:solidFill>
              <a:srgbClr val="66524B"/>
            </a:solidFill>
            <a:prstDash val="solid"/>
            <a:round/>
            <a:headEnd len="sm" w="sm" type="none"/>
            <a:tailEnd len="sm" w="sm" type="none"/>
          </a:ln>
        </p:spPr>
      </p:pic>
      <p:sp>
        <p:nvSpPr>
          <p:cNvPr id="111" name="Google Shape;111;p1"/>
          <p:cNvSpPr txBox="1"/>
          <p:nvPr/>
        </p:nvSpPr>
        <p:spPr>
          <a:xfrm>
            <a:off x="25255475" y="4735675"/>
            <a:ext cx="11913900" cy="1555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600" u="none" cap="none" strike="noStrike">
                <a:solidFill>
                  <a:schemeClr val="dk1"/>
                </a:solidFill>
                <a:latin typeface="Open Sans"/>
                <a:ea typeface="Open Sans"/>
                <a:cs typeface="Open Sans"/>
                <a:sym typeface="Open Sans"/>
              </a:rPr>
              <a:t>Moving the Detectors</a:t>
            </a: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22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None/>
            </a:pPr>
            <a:r>
              <a:rPr b="0" i="0" lang="en-US" sz="2200" u="none" cap="none" strike="noStrike">
                <a:solidFill>
                  <a:schemeClr val="dk1"/>
                </a:solidFill>
                <a:latin typeface="Open Sans"/>
                <a:ea typeface="Open Sans"/>
                <a:cs typeface="Open Sans"/>
                <a:sym typeface="Open Sans"/>
              </a:rPr>
              <a:t>Pb-shields </a:t>
            </a:r>
            <a:r>
              <a:rPr lang="en-US" sz="2200">
                <a:solidFill>
                  <a:schemeClr val="dk1"/>
                </a:solidFill>
                <a:latin typeface="Open Sans"/>
                <a:ea typeface="Open Sans"/>
                <a:cs typeface="Open Sans"/>
                <a:sym typeface="Open Sans"/>
              </a:rPr>
              <a:t>surround</a:t>
            </a:r>
            <a:r>
              <a:rPr b="0" i="0" lang="en-US" sz="2200" u="none" cap="none" strike="noStrike">
                <a:solidFill>
                  <a:schemeClr val="dk1"/>
                </a:solidFill>
                <a:latin typeface="Open Sans"/>
                <a:ea typeface="Open Sans"/>
                <a:cs typeface="Open Sans"/>
                <a:sym typeface="Open Sans"/>
              </a:rPr>
              <a:t> the HPGe detectors. Pb </a:t>
            </a:r>
            <a:r>
              <a:rPr lang="en-US" sz="2200">
                <a:solidFill>
                  <a:schemeClr val="dk1"/>
                </a:solidFill>
                <a:latin typeface="Open Sans"/>
                <a:ea typeface="Open Sans"/>
                <a:cs typeface="Open Sans"/>
                <a:sym typeface="Open Sans"/>
              </a:rPr>
              <a:t>is commonly used in experiments to shield from radiation </a:t>
            </a:r>
            <a:r>
              <a:rPr b="0" i="0" lang="en-US" sz="2200" u="none" cap="none" strike="noStrike">
                <a:solidFill>
                  <a:schemeClr val="dk1"/>
                </a:solidFill>
                <a:latin typeface="Open Sans"/>
                <a:ea typeface="Open Sans"/>
                <a:cs typeface="Open Sans"/>
                <a:sym typeface="Open Sans"/>
              </a:rPr>
              <a:t>[</a:t>
            </a:r>
            <a:r>
              <a:rPr lang="en-US" sz="2200">
                <a:solidFill>
                  <a:schemeClr val="dk1"/>
                </a:solidFill>
                <a:latin typeface="Open Sans"/>
                <a:ea typeface="Open Sans"/>
                <a:cs typeface="Open Sans"/>
                <a:sym typeface="Open Sans"/>
              </a:rPr>
              <a:t>6]</a:t>
            </a:r>
            <a:r>
              <a:rPr b="0" i="0" lang="en-US" sz="2200" u="none" cap="none" strike="noStrike">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2,227 of Pb bricks (~57,000 lbs) were moved for the reconstruction of the detectors. In addition to Pb, t</a:t>
            </a:r>
            <a:r>
              <a:rPr b="0" i="0" lang="en-US" sz="2200" u="none" cap="none" strike="noStrike">
                <a:solidFill>
                  <a:schemeClr val="dk1"/>
                </a:solidFill>
                <a:latin typeface="Open Sans"/>
                <a:ea typeface="Open Sans"/>
                <a:cs typeface="Open Sans"/>
                <a:sym typeface="Open Sans"/>
              </a:rPr>
              <a:t>he detectors are surrounded by </a:t>
            </a:r>
            <a:r>
              <a:rPr lang="en-US" sz="2200">
                <a:solidFill>
                  <a:schemeClr val="dk1"/>
                </a:solidFill>
                <a:latin typeface="Open Sans"/>
                <a:ea typeface="Open Sans"/>
                <a:cs typeface="Open Sans"/>
                <a:sym typeface="Open Sans"/>
              </a:rPr>
              <a:t>Mylar </a:t>
            </a:r>
            <a:r>
              <a:rPr b="0" i="0" lang="en-US" sz="2200" u="none" cap="none" strike="noStrike">
                <a:solidFill>
                  <a:schemeClr val="dk1"/>
                </a:solidFill>
                <a:latin typeface="Open Sans"/>
                <a:ea typeface="Open Sans"/>
                <a:cs typeface="Open Sans"/>
                <a:sym typeface="Open Sans"/>
              </a:rPr>
              <a:t>to prevent Rn from the environment seeping into the detector </a:t>
            </a:r>
            <a:r>
              <a:rPr lang="en-US" sz="2200">
                <a:solidFill>
                  <a:schemeClr val="dk1"/>
                </a:solidFill>
                <a:latin typeface="Open Sans"/>
                <a:ea typeface="Open Sans"/>
                <a:cs typeface="Open Sans"/>
                <a:sym typeface="Open Sans"/>
              </a:rPr>
              <a:t>and to keep N</a:t>
            </a:r>
            <a:r>
              <a:rPr baseline="-25000" lang="en-US" sz="2200">
                <a:solidFill>
                  <a:schemeClr val="dk1"/>
                </a:solidFill>
                <a:latin typeface="Open Sans"/>
                <a:ea typeface="Open Sans"/>
                <a:cs typeface="Open Sans"/>
                <a:sym typeface="Open Sans"/>
              </a:rPr>
              <a:t>2</a:t>
            </a:r>
            <a:r>
              <a:rPr lang="en-US" sz="2200">
                <a:solidFill>
                  <a:schemeClr val="dk1"/>
                </a:solidFill>
                <a:latin typeface="Open Sans"/>
                <a:ea typeface="Open Sans"/>
                <a:cs typeface="Open Sans"/>
                <a:sym typeface="Open Sans"/>
              </a:rPr>
              <a:t> gas inside the detector, purging it of unwanted </a:t>
            </a:r>
            <a:r>
              <a:rPr lang="en-US" sz="2200">
                <a:solidFill>
                  <a:schemeClr val="dk1"/>
                </a:solidFill>
                <a:latin typeface="Open Sans"/>
                <a:ea typeface="Open Sans"/>
                <a:cs typeface="Open Sans"/>
                <a:sym typeface="Open Sans"/>
              </a:rPr>
              <a:t>contaminants [1].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lang="en-US" sz="2600">
                <a:solidFill>
                  <a:schemeClr val="dk1"/>
                </a:solidFill>
                <a:latin typeface="Open Sans"/>
                <a:ea typeface="Open Sans"/>
                <a:cs typeface="Open Sans"/>
                <a:sym typeface="Open Sans"/>
              </a:rPr>
              <a:t>Components</a:t>
            </a:r>
            <a:r>
              <a:rPr b="0" i="0" lang="en-US" sz="2600" u="none" cap="none" strike="noStrike">
                <a:solidFill>
                  <a:schemeClr val="dk1"/>
                </a:solidFill>
                <a:latin typeface="Open Sans"/>
                <a:ea typeface="Open Sans"/>
                <a:cs typeface="Open Sans"/>
                <a:sym typeface="Open Sans"/>
              </a:rPr>
              <a:t> of the Detector </a:t>
            </a:r>
            <a:endParaRPr b="0"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b="0" i="0" lang="en-US" sz="2200" u="none" cap="none" strike="noStrike">
                <a:solidFill>
                  <a:schemeClr val="dk1"/>
                </a:solidFill>
                <a:latin typeface="Open Sans"/>
                <a:ea typeface="Open Sans"/>
                <a:cs typeface="Open Sans"/>
                <a:sym typeface="Open Sans"/>
              </a:rPr>
              <a:t>Pb-shield - Block</a:t>
            </a:r>
            <a:r>
              <a:rPr lang="en-US" sz="2200">
                <a:solidFill>
                  <a:schemeClr val="dk1"/>
                </a:solidFill>
                <a:latin typeface="Open Sans"/>
                <a:ea typeface="Open Sans"/>
                <a:cs typeface="Open Sans"/>
                <a:sym typeface="Open Sans"/>
              </a:rPr>
              <a:t>s radiation from outside the sample-chamber.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lang="en-US" sz="2200">
                <a:solidFill>
                  <a:schemeClr val="dk1"/>
                </a:solidFill>
                <a:latin typeface="Open Sans"/>
                <a:ea typeface="Open Sans"/>
                <a:cs typeface="Open Sans"/>
                <a:sym typeface="Open Sans"/>
              </a:rPr>
              <a:t>Copper (OFHC) -  Used to absorb </a:t>
            </a:r>
            <a:r>
              <a:rPr lang="en-US" sz="2200">
                <a:solidFill>
                  <a:schemeClr val="dk1"/>
                </a:solidFill>
                <a:latin typeface="Open Sans"/>
                <a:ea typeface="Open Sans"/>
                <a:cs typeface="Open Sans"/>
                <a:sym typeface="Open Sans"/>
              </a:rPr>
              <a:t>fluorescent</a:t>
            </a:r>
            <a:r>
              <a:rPr lang="en-US" sz="2200">
                <a:solidFill>
                  <a:schemeClr val="dk1"/>
                </a:solidFill>
                <a:latin typeface="Open Sans"/>
                <a:ea typeface="Open Sans"/>
                <a:cs typeface="Open Sans"/>
                <a:sym typeface="Open Sans"/>
              </a:rPr>
              <a:t> x-rays from the Pb-shield. [3]</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rPr lang="en-US" sz="2200">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b="0" i="0" lang="en-US" sz="2200" u="none" cap="none" strike="noStrike">
                <a:solidFill>
                  <a:schemeClr val="dk1"/>
                </a:solidFill>
                <a:latin typeface="Open Sans"/>
                <a:ea typeface="Open Sans"/>
                <a:cs typeface="Open Sans"/>
                <a:sym typeface="Open Sans"/>
              </a:rPr>
              <a:t>Mylar - Covers any air gaps in the Pb-Shiel</a:t>
            </a:r>
            <a:r>
              <a:rPr lang="en-US" sz="2200">
                <a:solidFill>
                  <a:schemeClr val="dk1"/>
                </a:solidFill>
                <a:latin typeface="Open Sans"/>
                <a:ea typeface="Open Sans"/>
                <a:cs typeface="Open Sans"/>
                <a:sym typeface="Open Sans"/>
              </a:rPr>
              <a:t>d, helping to keep Rn out and </a:t>
            </a:r>
            <a:r>
              <a:rPr lang="en-US" sz="2200">
                <a:solidFill>
                  <a:schemeClr val="dk1"/>
                </a:solidFill>
                <a:latin typeface="Open Sans"/>
                <a:ea typeface="Open Sans"/>
                <a:cs typeface="Open Sans"/>
                <a:sym typeface="Open Sans"/>
              </a:rPr>
              <a:t>N</a:t>
            </a:r>
            <a:r>
              <a:rPr baseline="-25000" lang="en-US" sz="2200">
                <a:solidFill>
                  <a:schemeClr val="dk1"/>
                </a:solidFill>
                <a:latin typeface="Open Sans"/>
                <a:ea typeface="Open Sans"/>
                <a:cs typeface="Open Sans"/>
                <a:sym typeface="Open Sans"/>
              </a:rPr>
              <a:t>2 </a:t>
            </a:r>
            <a:r>
              <a:rPr lang="en-US" sz="2200">
                <a:solidFill>
                  <a:schemeClr val="dk1"/>
                </a:solidFill>
                <a:latin typeface="Open Sans"/>
                <a:ea typeface="Open Sans"/>
                <a:cs typeface="Open Sans"/>
                <a:sym typeface="Open Sans"/>
              </a:rPr>
              <a:t>inside of the detector. </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b="0" i="0" lang="en-US" sz="2200" u="none" cap="none" strike="noStrike">
                <a:solidFill>
                  <a:schemeClr val="dk1"/>
                </a:solidFill>
                <a:latin typeface="Open Sans"/>
                <a:ea typeface="Open Sans"/>
                <a:cs typeface="Open Sans"/>
                <a:sym typeface="Open Sans"/>
              </a:rPr>
              <a:t>Carriage - Filled with Pb, covers opening to the </a:t>
            </a:r>
            <a:r>
              <a:rPr lang="en-US" sz="2200">
                <a:solidFill>
                  <a:schemeClr val="dk1"/>
                </a:solidFill>
                <a:latin typeface="Open Sans"/>
                <a:ea typeface="Open Sans"/>
                <a:cs typeface="Open Sans"/>
                <a:sym typeface="Open Sans"/>
              </a:rPr>
              <a:t>sample chamber</a:t>
            </a:r>
            <a:r>
              <a:rPr b="0" i="0" lang="en-US" sz="2200" u="none" cap="none" strike="noStrike">
                <a:solidFill>
                  <a:schemeClr val="dk1"/>
                </a:solidFill>
                <a:latin typeface="Open Sans"/>
                <a:ea typeface="Open Sans"/>
                <a:cs typeface="Open Sans"/>
                <a:sym typeface="Open Sans"/>
              </a:rPr>
              <a:t>. Is pulled out to access the </a:t>
            </a:r>
            <a:r>
              <a:rPr lang="en-US" sz="2200">
                <a:solidFill>
                  <a:schemeClr val="dk1"/>
                </a:solidFill>
                <a:latin typeface="Open Sans"/>
                <a:ea typeface="Open Sans"/>
                <a:cs typeface="Open Sans"/>
                <a:sym typeface="Open Sans"/>
              </a:rPr>
              <a:t>crystal</a:t>
            </a:r>
            <a:r>
              <a:rPr b="0" i="0" lang="en-US" sz="2200" u="none" cap="none" strike="noStrike">
                <a:solidFill>
                  <a:schemeClr val="dk1"/>
                </a:solidFill>
                <a:latin typeface="Open Sans"/>
                <a:ea typeface="Open Sans"/>
                <a:cs typeface="Open Sans"/>
                <a:sym typeface="Open Sans"/>
              </a:rPr>
              <a:t> when loading a sample.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b="0" i="0" lang="en-US" sz="2200" u="none" cap="none" strike="noStrike">
                <a:solidFill>
                  <a:schemeClr val="dk1"/>
                </a:solidFill>
                <a:latin typeface="Open Sans"/>
                <a:ea typeface="Open Sans"/>
                <a:cs typeface="Open Sans"/>
                <a:sym typeface="Open Sans"/>
              </a:rPr>
              <a:t>LN2 Dewar - Used for cooling the Ge-crystal to prevent thermal noise in the detector [Gilmore/BHUC].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rPr b="0" i="0" lang="en-US" sz="2600" u="none" cap="none" strike="noStrike">
                <a:solidFill>
                  <a:schemeClr val="dk1"/>
                </a:solidFill>
                <a:latin typeface="Open Sans"/>
                <a:ea typeface="Open Sans"/>
                <a:cs typeface="Open Sans"/>
                <a:sym typeface="Open Sans"/>
              </a:rPr>
              <a:t>Clean Room Protocols </a:t>
            </a:r>
            <a:endParaRPr b="0" i="0" sz="2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AutoNum type="arabicPeriod"/>
            </a:pPr>
            <a:r>
              <a:rPr b="0" i="0" lang="en-US" sz="2200" u="none" cap="none" strike="noStrike">
                <a:solidFill>
                  <a:schemeClr val="dk1"/>
                </a:solidFill>
                <a:latin typeface="Open Sans"/>
                <a:ea typeface="Open Sans"/>
                <a:cs typeface="Open Sans"/>
                <a:sym typeface="Open Sans"/>
              </a:rPr>
              <a:t>The BHUC is a class-1000 cleanroom</a:t>
            </a:r>
            <a:r>
              <a:rPr lang="en-US" sz="2200">
                <a:solidFill>
                  <a:schemeClr val="dk1"/>
                </a:solidFill>
                <a:latin typeface="Open Sans"/>
                <a:ea typeface="Open Sans"/>
                <a:cs typeface="Open Sans"/>
                <a:sym typeface="Open Sans"/>
              </a:rPr>
              <a:t> [1].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81000" lvl="0" marL="457200" marR="0" rtl="0" algn="l">
              <a:lnSpc>
                <a:spcPct val="100000"/>
              </a:lnSpc>
              <a:spcBef>
                <a:spcPts val="0"/>
              </a:spcBef>
              <a:spcAft>
                <a:spcPts val="0"/>
              </a:spcAft>
              <a:buClr>
                <a:schemeClr val="dk1"/>
              </a:buClr>
              <a:buSzPts val="2400"/>
              <a:buFont typeface="Open Sans"/>
              <a:buAutoNum type="arabicPeriod"/>
            </a:pPr>
            <a:r>
              <a:rPr b="0" i="0" lang="en-US" sz="2200" u="none" cap="none" strike="noStrike">
                <a:solidFill>
                  <a:schemeClr val="dk1"/>
                </a:solidFill>
                <a:latin typeface="Open Sans"/>
                <a:ea typeface="Open Sans"/>
                <a:cs typeface="Open Sans"/>
                <a:sym typeface="Open Sans"/>
              </a:rPr>
              <a:t>Nearly every material that was moved had to be wiped with Isopropyl Alcohol Wipes (IPA wipes) to maintain cleanliness of clean room. Apparatus being moved underground were wrapped in plastic wrap before movement to maintain cleanliness.</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80"/>
              <a:buFont typeface="Arial"/>
              <a:buNone/>
            </a:pPr>
            <a:r>
              <a:t/>
            </a:r>
            <a:endParaRPr b="0" i="0" sz="10080" u="none" cap="none" strike="noStrike">
              <a:solidFill>
                <a:schemeClr val="dk1"/>
              </a:solidFill>
              <a:latin typeface="Calibri"/>
              <a:ea typeface="Calibri"/>
              <a:cs typeface="Calibri"/>
              <a:sym typeface="Calibri"/>
            </a:endParaRPr>
          </a:p>
        </p:txBody>
      </p:sp>
      <p:sp>
        <p:nvSpPr>
          <p:cNvPr id="112" name="Google Shape;112;p1"/>
          <p:cNvSpPr txBox="1"/>
          <p:nvPr/>
        </p:nvSpPr>
        <p:spPr>
          <a:xfrm>
            <a:off x="854150" y="12524400"/>
            <a:ext cx="122649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The BHUC currently houses </a:t>
            </a:r>
            <a:r>
              <a:rPr lang="en-US" sz="2200">
                <a:solidFill>
                  <a:schemeClr val="dk1"/>
                </a:solidFill>
                <a:latin typeface="Open Sans"/>
                <a:ea typeface="Open Sans"/>
                <a:cs typeface="Open Sans"/>
                <a:sym typeface="Open Sans"/>
              </a:rPr>
              <a:t>5</a:t>
            </a:r>
            <a:r>
              <a:rPr b="0" i="0" lang="en-US" sz="2200" u="none" cap="none" strike="noStrike">
                <a:solidFill>
                  <a:schemeClr val="dk1"/>
                </a:solidFill>
                <a:latin typeface="Open Sans"/>
                <a:ea typeface="Open Sans"/>
                <a:cs typeface="Open Sans"/>
                <a:sym typeface="Open Sans"/>
              </a:rPr>
              <a:t> HPGe detectors: Morgan, Maeve, Mordred, RHYM/RESN, and the Twins. Gamma-rays are emitted through the decay process of </a:t>
            </a:r>
            <a:r>
              <a:rPr lang="en-US" sz="2200">
                <a:solidFill>
                  <a:schemeClr val="dk1"/>
                </a:solidFill>
                <a:latin typeface="Open Sans"/>
                <a:ea typeface="Open Sans"/>
                <a:cs typeface="Open Sans"/>
                <a:sym typeface="Open Sans"/>
              </a:rPr>
              <a:t>radioactive isotopes</a:t>
            </a:r>
            <a:r>
              <a:rPr b="0" i="0" lang="en-US" sz="2200" u="none" cap="none" strike="noStrike">
                <a:solidFill>
                  <a:schemeClr val="dk1"/>
                </a:solidFill>
                <a:latin typeface="Open Sans"/>
                <a:ea typeface="Open Sans"/>
                <a:cs typeface="Open Sans"/>
                <a:sym typeface="Open Sans"/>
              </a:rPr>
              <a:t> in sample materials such as U-238, Th-232,  K-40, and their daughter nuclides (</a:t>
            </a:r>
            <a:r>
              <a:rPr lang="en-US" sz="2200">
                <a:solidFill>
                  <a:schemeClr val="dk1"/>
                </a:solidFill>
                <a:latin typeface="Open Sans"/>
                <a:ea typeface="Open Sans"/>
                <a:cs typeface="Open Sans"/>
                <a:sym typeface="Open Sans"/>
              </a:rPr>
              <a:t>see </a:t>
            </a:r>
            <a:r>
              <a:rPr b="0" i="0" lang="en-US" sz="2200" u="none" cap="none" strike="noStrike">
                <a:solidFill>
                  <a:schemeClr val="dk1"/>
                </a:solidFill>
                <a:latin typeface="Open Sans"/>
                <a:ea typeface="Open Sans"/>
                <a:cs typeface="Open Sans"/>
                <a:sym typeface="Open Sans"/>
              </a:rPr>
              <a:t>Fig. </a:t>
            </a:r>
            <a:r>
              <a:rPr lang="en-US" sz="2200">
                <a:solidFill>
                  <a:schemeClr val="dk1"/>
                </a:solidFill>
                <a:latin typeface="Open Sans"/>
                <a:ea typeface="Open Sans"/>
                <a:cs typeface="Open Sans"/>
                <a:sym typeface="Open Sans"/>
              </a:rPr>
              <a:t>2) [3]</a:t>
            </a:r>
            <a:r>
              <a:rPr b="0" i="0" lang="en-US" sz="2200" u="none" cap="none" strike="noStrike">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The result of the decay process often is an excited daughter nuclide which will give off energy as it returns to its ground state [3]. The amount of energy it was excited by is quantized and is released by means of a photon, a gamma-ray (depending on the energy), which will then interact with the Ge-crystal [3].</a:t>
            </a:r>
            <a:endParaRPr b="0" i="0" sz="2200" u="none" cap="none" strike="noStrike">
              <a:solidFill>
                <a:schemeClr val="dk1"/>
              </a:solidFill>
              <a:latin typeface="Open Sans"/>
              <a:ea typeface="Open Sans"/>
              <a:cs typeface="Open Sans"/>
              <a:sym typeface="Open Sans"/>
            </a:endParaRPr>
          </a:p>
        </p:txBody>
      </p:sp>
      <p:sp>
        <p:nvSpPr>
          <p:cNvPr id="113" name="Google Shape;113;p1"/>
          <p:cNvSpPr txBox="1"/>
          <p:nvPr/>
        </p:nvSpPr>
        <p:spPr>
          <a:xfrm>
            <a:off x="25226729" y="24325550"/>
            <a:ext cx="174726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chemeClr val="dk1"/>
                </a:solidFill>
                <a:latin typeface="Open Sans"/>
                <a:ea typeface="Open Sans"/>
                <a:cs typeface="Open Sans"/>
                <a:sym typeface="Open Sans"/>
              </a:rPr>
              <a:t>T</a:t>
            </a:r>
            <a:r>
              <a:rPr b="0" i="0" lang="en-US" sz="2200" u="none" cap="none" strike="noStrike">
                <a:solidFill>
                  <a:schemeClr val="dk1"/>
                </a:solidFill>
                <a:latin typeface="Open Sans"/>
                <a:ea typeface="Open Sans"/>
                <a:cs typeface="Open Sans"/>
                <a:sym typeface="Open Sans"/>
              </a:rPr>
              <a:t>he BHUC HPG</a:t>
            </a:r>
            <a:r>
              <a:rPr lang="en-US" sz="2200">
                <a:solidFill>
                  <a:schemeClr val="dk1"/>
                </a:solidFill>
                <a:latin typeface="Open Sans"/>
                <a:ea typeface="Open Sans"/>
                <a:cs typeface="Open Sans"/>
                <a:sym typeface="Open Sans"/>
              </a:rPr>
              <a:t>e detectors have successfully been moved </a:t>
            </a:r>
            <a:r>
              <a:rPr b="0" i="0" lang="en-US" sz="2200" u="none" cap="none" strike="noStrike">
                <a:solidFill>
                  <a:schemeClr val="dk1"/>
                </a:solidFill>
                <a:latin typeface="Open Sans"/>
                <a:ea typeface="Open Sans"/>
                <a:cs typeface="Open Sans"/>
                <a:sym typeface="Open Sans"/>
              </a:rPr>
              <a:t> back to the Ross Campus. </a:t>
            </a:r>
            <a:r>
              <a:rPr lang="en-US" sz="2200">
                <a:solidFill>
                  <a:schemeClr val="dk1"/>
                </a:solidFill>
                <a:latin typeface="Open Sans"/>
                <a:ea typeface="Open Sans"/>
                <a:cs typeface="Open Sans"/>
                <a:sym typeface="Open Sans"/>
              </a:rPr>
              <a:t>Background data is currently being recorded to allow a comparison of </a:t>
            </a:r>
            <a:r>
              <a:rPr b="0" i="0" lang="en-US" sz="2200" u="none" cap="none" strike="noStrike">
                <a:solidFill>
                  <a:schemeClr val="dk1"/>
                </a:solidFill>
                <a:latin typeface="Open Sans"/>
                <a:ea typeface="Open Sans"/>
                <a:cs typeface="Open Sans"/>
                <a:sym typeface="Open Sans"/>
              </a:rPr>
              <a:t> the backgrounds for each of the detectors in the current BHUC to when the detectors were in the Davis </a:t>
            </a:r>
            <a:r>
              <a:rPr lang="en-US" sz="2200">
                <a:solidFill>
                  <a:schemeClr val="dk1"/>
                </a:solidFill>
                <a:latin typeface="Open Sans"/>
                <a:ea typeface="Open Sans"/>
                <a:cs typeface="Open Sans"/>
                <a:sym typeface="Open Sans"/>
              </a:rPr>
              <a:t>C</a:t>
            </a:r>
            <a:r>
              <a:rPr b="0" i="0" lang="en-US" sz="2200" u="none" cap="none" strike="noStrike">
                <a:solidFill>
                  <a:schemeClr val="dk1"/>
                </a:solidFill>
                <a:latin typeface="Open Sans"/>
                <a:ea typeface="Open Sans"/>
                <a:cs typeface="Open Sans"/>
                <a:sym typeface="Open Sans"/>
              </a:rPr>
              <a:t>ampus. This will help identify if there are any environmental conditions that need to be considered for the continued use of the detectors in the BHUC. </a:t>
            </a:r>
            <a:r>
              <a:rPr lang="en-US" sz="2200">
                <a:solidFill>
                  <a:schemeClr val="dk1"/>
                </a:solidFill>
                <a:latin typeface="Open Sans"/>
                <a:ea typeface="Open Sans"/>
                <a:cs typeface="Open Sans"/>
                <a:sym typeface="Open Sans"/>
              </a:rPr>
              <a:t>Software will be developed </a:t>
            </a:r>
            <a:r>
              <a:rPr b="0" i="0" lang="en-US" sz="2200" u="none" cap="none" strike="noStrike">
                <a:solidFill>
                  <a:schemeClr val="dk1"/>
                </a:solidFill>
                <a:latin typeface="Open Sans"/>
                <a:ea typeface="Open Sans"/>
                <a:cs typeface="Open Sans"/>
                <a:sym typeface="Open Sans"/>
              </a:rPr>
              <a:t> to streamline the process of determining the concentration of elements in the sample after we have determined the counts of each element in the spectrum. The BHUC will shortly resume</a:t>
            </a:r>
            <a:r>
              <a:rPr lang="en-US" sz="2200">
                <a:solidFill>
                  <a:schemeClr val="dk1"/>
                </a:solidFill>
                <a:latin typeface="Open Sans"/>
                <a:ea typeface="Open Sans"/>
                <a:cs typeface="Open Sans"/>
                <a:sym typeface="Open Sans"/>
              </a:rPr>
              <a:t> routine sample analysis. </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p:txBody>
      </p:sp>
      <p:sp>
        <p:nvSpPr>
          <p:cNvPr id="114" name="Google Shape;114;p1"/>
          <p:cNvSpPr/>
          <p:nvPr/>
        </p:nvSpPr>
        <p:spPr>
          <a:xfrm>
            <a:off x="1476700" y="20919475"/>
            <a:ext cx="3165600" cy="64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5" name="Google Shape;115;p1"/>
          <p:cNvSpPr txBox="1"/>
          <p:nvPr/>
        </p:nvSpPr>
        <p:spPr>
          <a:xfrm>
            <a:off x="1670600" y="20588063"/>
            <a:ext cx="29718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Open Sans"/>
                <a:ea typeface="Open Sans"/>
                <a:cs typeface="Open Sans"/>
                <a:sym typeface="Open Sans"/>
              </a:rPr>
              <a:t>Methods</a:t>
            </a:r>
            <a:endParaRPr b="0" i="0" sz="4800" u="none" cap="none" strike="noStrike">
              <a:solidFill>
                <a:schemeClr val="dk1"/>
              </a:solidFill>
              <a:latin typeface="Open Sans"/>
              <a:ea typeface="Open Sans"/>
              <a:cs typeface="Open Sans"/>
              <a:sym typeface="Open Sans"/>
            </a:endParaRPr>
          </a:p>
        </p:txBody>
      </p:sp>
      <p:sp>
        <p:nvSpPr>
          <p:cNvPr id="116" name="Google Shape;116;p1"/>
          <p:cNvSpPr txBox="1"/>
          <p:nvPr/>
        </p:nvSpPr>
        <p:spPr>
          <a:xfrm>
            <a:off x="791150" y="22406375"/>
            <a:ext cx="109728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To calibrate the detectors, we use a sample with a known concentration of U, Th, and K, this is known as Table Mountain Latite (TML). The TML is placed into a marinelli beaker or a petri dish which is then placed over the HPGe </a:t>
            </a:r>
            <a:r>
              <a:rPr lang="en-US" sz="2200">
                <a:solidFill>
                  <a:schemeClr val="dk1"/>
                </a:solidFill>
                <a:latin typeface="Open Sans"/>
                <a:ea typeface="Open Sans"/>
                <a:cs typeface="Open Sans"/>
                <a:sym typeface="Open Sans"/>
              </a:rPr>
              <a:t>crystal. [3]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200" u="none" cap="none" strike="noStrike">
                <a:solidFill>
                  <a:schemeClr val="dk1"/>
                </a:solidFill>
                <a:latin typeface="Open Sans"/>
                <a:ea typeface="Open Sans"/>
                <a:cs typeface="Open Sans"/>
                <a:sym typeface="Open Sans"/>
              </a:rPr>
              <a:t>In addition to the TML spectr</a:t>
            </a:r>
            <a:r>
              <a:rPr lang="en-US" sz="2200">
                <a:solidFill>
                  <a:schemeClr val="dk1"/>
                </a:solidFill>
                <a:latin typeface="Open Sans"/>
                <a:ea typeface="Open Sans"/>
                <a:cs typeface="Open Sans"/>
                <a:sym typeface="Open Sans"/>
              </a:rPr>
              <a:t>um</a:t>
            </a:r>
            <a:r>
              <a:rPr b="0" i="0" lang="en-US" sz="2200" u="none" cap="none" strike="noStrike">
                <a:solidFill>
                  <a:schemeClr val="dk1"/>
                </a:solidFill>
                <a:latin typeface="Open Sans"/>
                <a:ea typeface="Open Sans"/>
                <a:cs typeface="Open Sans"/>
                <a:sym typeface="Open Sans"/>
              </a:rPr>
              <a:t>, we take a background spectr</a:t>
            </a:r>
            <a:r>
              <a:rPr lang="en-US" sz="2200">
                <a:solidFill>
                  <a:schemeClr val="dk1"/>
                </a:solidFill>
                <a:latin typeface="Open Sans"/>
                <a:ea typeface="Open Sans"/>
                <a:cs typeface="Open Sans"/>
                <a:sym typeface="Open Sans"/>
              </a:rPr>
              <a:t>um</a:t>
            </a:r>
            <a:r>
              <a:rPr b="0" i="0" lang="en-US" sz="2200" u="none" cap="none" strike="noStrike">
                <a:solidFill>
                  <a:schemeClr val="dk1"/>
                </a:solidFill>
                <a:latin typeface="Open Sans"/>
                <a:ea typeface="Open Sans"/>
                <a:cs typeface="Open Sans"/>
                <a:sym typeface="Open Sans"/>
              </a:rPr>
              <a:t> as a control to determine how much radiation is present without a sample. Due to the typically low levels of radioactivity present in </a:t>
            </a:r>
            <a:r>
              <a:rPr lang="en-US" sz="2200">
                <a:solidFill>
                  <a:schemeClr val="dk1"/>
                </a:solidFill>
                <a:latin typeface="Open Sans"/>
                <a:ea typeface="Open Sans"/>
                <a:cs typeface="Open Sans"/>
                <a:sym typeface="Open Sans"/>
              </a:rPr>
              <a:t>rare event search </a:t>
            </a:r>
            <a:r>
              <a:rPr b="0" i="0" lang="en-US" sz="2200" u="none" cap="none" strike="noStrike">
                <a:solidFill>
                  <a:schemeClr val="dk1"/>
                </a:solidFill>
                <a:latin typeface="Open Sans"/>
                <a:ea typeface="Open Sans"/>
                <a:cs typeface="Open Sans"/>
                <a:sym typeface="Open Sans"/>
              </a:rPr>
              <a:t>samples, spectra are collected for 1-2 weeks</a:t>
            </a:r>
            <a:r>
              <a:rPr lang="en-US" sz="2200">
                <a:solidFill>
                  <a:schemeClr val="dk1"/>
                </a:solidFill>
                <a:latin typeface="Open Sans"/>
                <a:ea typeface="Open Sans"/>
                <a:cs typeface="Open Sans"/>
                <a:sym typeface="Open Sans"/>
              </a:rPr>
              <a:t> [6]. </a:t>
            </a:r>
            <a:endParaRPr b="0" i="0" sz="2200" u="none" cap="none" strike="noStrike">
              <a:solidFill>
                <a:schemeClr val="dk1"/>
              </a:solidFill>
              <a:latin typeface="Open Sans"/>
              <a:ea typeface="Open Sans"/>
              <a:cs typeface="Open Sans"/>
              <a:sym typeface="Open Sans"/>
            </a:endParaRPr>
          </a:p>
        </p:txBody>
      </p:sp>
      <p:pic>
        <p:nvPicPr>
          <p:cNvPr id="117" name="Google Shape;117;p1" title="SURF Logo_vertical - color.png"/>
          <p:cNvPicPr preferRelativeResize="0"/>
          <p:nvPr/>
        </p:nvPicPr>
        <p:blipFill rotWithShape="1">
          <a:blip r:embed="rId6">
            <a:alphaModFix/>
          </a:blip>
          <a:srcRect b="0" l="0" r="0" t="0"/>
          <a:stretch/>
        </p:blipFill>
        <p:spPr>
          <a:xfrm>
            <a:off x="39784675" y="721950"/>
            <a:ext cx="2914650" cy="2849062"/>
          </a:xfrm>
          <a:prstGeom prst="rect">
            <a:avLst/>
          </a:prstGeom>
          <a:noFill/>
          <a:ln>
            <a:noFill/>
          </a:ln>
        </p:spPr>
      </p:pic>
      <p:pic>
        <p:nvPicPr>
          <p:cNvPr id="118" name="Google Shape;118;p1" title="Table Mountain Lattice Detector Calibration Figure (2).jpg"/>
          <p:cNvPicPr preferRelativeResize="0"/>
          <p:nvPr/>
        </p:nvPicPr>
        <p:blipFill rotWithShape="1">
          <a:blip r:embed="rId7">
            <a:alphaModFix/>
          </a:blip>
          <a:srcRect b="10402" l="15773" r="15498" t="11325"/>
          <a:stretch/>
        </p:blipFill>
        <p:spPr>
          <a:xfrm>
            <a:off x="11984075" y="21822424"/>
            <a:ext cx="4691208" cy="4007050"/>
          </a:xfrm>
          <a:prstGeom prst="rect">
            <a:avLst/>
          </a:prstGeom>
          <a:noFill/>
          <a:ln>
            <a:noFill/>
          </a:ln>
        </p:spPr>
      </p:pic>
      <p:sp>
        <p:nvSpPr>
          <p:cNvPr id="119" name="Google Shape;119;p1"/>
          <p:cNvSpPr txBox="1"/>
          <p:nvPr/>
        </p:nvSpPr>
        <p:spPr>
          <a:xfrm>
            <a:off x="791150" y="15256988"/>
            <a:ext cx="5536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600" u="none" cap="none" strike="noStrike">
                <a:solidFill>
                  <a:schemeClr val="dk1"/>
                </a:solidFill>
                <a:latin typeface="Open Sans"/>
                <a:ea typeface="Open Sans"/>
                <a:cs typeface="Open Sans"/>
                <a:sym typeface="Open Sans"/>
              </a:rPr>
              <a:t>Gamma-ray Spectroscopy</a:t>
            </a:r>
            <a:r>
              <a:rPr b="0" i="0" lang="en-US" sz="2400" u="none" cap="none" strike="noStrike">
                <a:solidFill>
                  <a:schemeClr val="dk1"/>
                </a:solidFill>
                <a:latin typeface="Open Sans"/>
                <a:ea typeface="Open Sans"/>
                <a:cs typeface="Open Sans"/>
                <a:sym typeface="Open Sans"/>
              </a:rPr>
              <a:t> </a:t>
            </a:r>
            <a:endParaRPr b="0" i="0" sz="2400" u="none" cap="none" strike="noStrike">
              <a:solidFill>
                <a:schemeClr val="dk1"/>
              </a:solidFill>
              <a:latin typeface="Open Sans"/>
              <a:ea typeface="Open Sans"/>
              <a:cs typeface="Open Sans"/>
              <a:sym typeface="Open Sans"/>
            </a:endParaRPr>
          </a:p>
        </p:txBody>
      </p:sp>
      <p:sp>
        <p:nvSpPr>
          <p:cNvPr id="120" name="Google Shape;120;p1"/>
          <p:cNvSpPr txBox="1"/>
          <p:nvPr/>
        </p:nvSpPr>
        <p:spPr>
          <a:xfrm>
            <a:off x="813575" y="4682850"/>
            <a:ext cx="12714600" cy="695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The Black Hills Underground Campus (BHUC) is located on the 4850L of the Sanford Underground Research Facility (SURF) in Lead, SD. It currently </a:t>
            </a:r>
            <a:r>
              <a:rPr b="0" i="0" lang="en-US" sz="2200" u="none" cap="none" strike="noStrike">
                <a:solidFill>
                  <a:schemeClr val="dk1"/>
                </a:solidFill>
                <a:latin typeface="Open Sans"/>
                <a:ea typeface="Open Sans"/>
                <a:cs typeface="Open Sans"/>
                <a:sym typeface="Open Sans"/>
              </a:rPr>
              <a:t>houses</a:t>
            </a:r>
            <a:r>
              <a:rPr b="0" i="0" lang="en-US" sz="2200" u="none" cap="none" strike="noStrike">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5 low background counting systems</a:t>
            </a:r>
            <a:r>
              <a:rPr b="0" i="0" lang="en-US" sz="2200" u="none" cap="none" strike="noStrike">
                <a:solidFill>
                  <a:schemeClr val="dk1"/>
                </a:solidFill>
                <a:latin typeface="Open Sans"/>
                <a:ea typeface="Open Sans"/>
                <a:cs typeface="Open Sans"/>
                <a:sym typeface="Open Sans"/>
              </a:rPr>
              <a:t> for determining the radiopurity of materials [</a:t>
            </a:r>
            <a:r>
              <a:rPr lang="en-US" sz="2200">
                <a:solidFill>
                  <a:schemeClr val="dk1"/>
                </a:solidFill>
                <a:latin typeface="Open Sans"/>
                <a:ea typeface="Open Sans"/>
                <a:cs typeface="Open Sans"/>
                <a:sym typeface="Open Sans"/>
              </a:rPr>
              <a:t>1</a:t>
            </a:r>
            <a:r>
              <a:rPr b="0" i="0" lang="en-US" sz="2200" u="none" cap="none" strike="noStrike">
                <a:solidFill>
                  <a:schemeClr val="dk1"/>
                </a:solidFill>
                <a:latin typeface="Open Sans"/>
                <a:ea typeface="Open Sans"/>
                <a:cs typeface="Open Sans"/>
                <a:sym typeface="Open Sans"/>
              </a:rPr>
              <a:t>]. </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rPr lang="en-US" sz="2200">
                <a:solidFill>
                  <a:schemeClr val="dk1"/>
                </a:solidFill>
                <a:latin typeface="Open Sans"/>
                <a:ea typeface="Open Sans"/>
                <a:cs typeface="Open Sans"/>
                <a:sym typeface="Open Sans"/>
                <a:extLst>
                  <a:ext uri="http://customooxmlschemas.google.com/">
                    <go:slidesCustomData xmlns:go="http://customooxmlschemas.google.com/" textRoundtripDataId="12"/>
                  </a:ext>
                </a:extLst>
              </a:rPr>
              <a:t>Materials used in underground physics experiments such as those studying neutrinoless double-beta decay, neutrino oscillations, and dark matter detection require low levels of radiation, high radiopurity.</a:t>
            </a:r>
            <a:r>
              <a:rPr lang="en-US" sz="2200">
                <a:solidFill>
                  <a:schemeClr val="dk1"/>
                </a:solidFill>
                <a:latin typeface="Open Sans"/>
                <a:ea typeface="Open Sans"/>
                <a:cs typeface="Open Sans"/>
                <a:sym typeface="Open Sans"/>
              </a:rPr>
              <a:t> Materials’ radioactivity is screened using  gamma-ray spectroscopy. In the BHUC, high-purity germanium (HPGe) detectors are used to measure the concentration of radioactive elements such as U, Th, and K present in a sample material [1]. </a:t>
            </a:r>
            <a:endParaRPr sz="2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sz="2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lang="en-US" sz="2200">
                <a:solidFill>
                  <a:schemeClr val="dk1"/>
                </a:solidFill>
                <a:latin typeface="Open Sans"/>
                <a:ea typeface="Open Sans"/>
                <a:cs typeface="Open Sans"/>
                <a:sym typeface="Open Sans"/>
                <a:extLst>
                  <a:ext uri="http://customooxmlschemas.google.com/">
                    <go:slidesCustomData xmlns:go="http://customooxmlschemas.google.com/" textRoundtripDataId="13"/>
                  </a:ext>
                </a:extLst>
              </a:rPr>
              <a:t>These assays inform various underground physics experiments </a:t>
            </a:r>
            <a:r>
              <a:rPr lang="en-US" sz="2200">
                <a:solidFill>
                  <a:schemeClr val="dk1"/>
                </a:solidFill>
                <a:latin typeface="Open Sans"/>
                <a:ea typeface="Open Sans"/>
                <a:cs typeface="Open Sans"/>
                <a:sym typeface="Open Sans"/>
              </a:rPr>
              <a:t>on the background of materials to be used in dark matter detectors. </a:t>
            </a:r>
            <a:r>
              <a:rPr lang="en-US" sz="2200">
                <a:solidFill>
                  <a:schemeClr val="dk1"/>
                </a:solidFill>
                <a:latin typeface="Open Sans"/>
                <a:ea typeface="Open Sans"/>
                <a:cs typeface="Open Sans"/>
                <a:sym typeface="Open Sans"/>
                <a:extLst>
                  <a:ext uri="http://customooxmlschemas.google.com/">
                    <go:slidesCustomData xmlns:go="http://customooxmlschemas.google.com/" textRoundtripDataId="14"/>
                  </a:ext>
                </a:extLst>
              </a:rPr>
              <a:t>This is useful in experiment development to determine which materials should be used to maintain low-backgrounds and informs experiments on how background from the materials used in apparatus will influence the data</a:t>
            </a:r>
            <a:r>
              <a:rPr lang="en-US" sz="2200">
                <a:solidFill>
                  <a:schemeClr val="dk1"/>
                </a:solidFill>
                <a:latin typeface="Open Sans"/>
                <a:ea typeface="Open Sans"/>
                <a:cs typeface="Open Sans"/>
                <a:sym typeface="Open Sans"/>
              </a:rPr>
              <a:t> [1]. </a:t>
            </a:r>
            <a:endParaRPr sz="2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t/>
            </a:r>
            <a:endParaRPr sz="2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2200"/>
              <a:buFont typeface="Arial"/>
              <a:buNone/>
            </a:pPr>
            <a:r>
              <a:rPr lang="en-US" sz="2200">
                <a:solidFill>
                  <a:schemeClr val="dk1"/>
                </a:solidFill>
                <a:latin typeface="Open Sans"/>
                <a:ea typeface="Open Sans"/>
                <a:cs typeface="Open Sans"/>
                <a:sym typeface="Open Sans"/>
              </a:rPr>
              <a:t>I</a:t>
            </a:r>
            <a:r>
              <a:rPr lang="en-US" sz="2200">
                <a:solidFill>
                  <a:schemeClr val="dk1"/>
                </a:solidFill>
                <a:latin typeface="Open Sans"/>
                <a:ea typeface="Open Sans"/>
                <a:cs typeface="Open Sans"/>
                <a:sym typeface="Open Sans"/>
                <a:extLst>
                  <a:ext uri="http://customooxmlschemas.google.com/">
                    <go:slidesCustomData xmlns:go="http://customooxmlschemas.google.com/" textRoundtripDataId="15"/>
                  </a:ext>
                </a:extLst>
              </a:rPr>
              <a:t>n the summer of 2025, the BHUC returned from its temporary location in the Davis campus to its permanent location in the Ross campus (see Fig. 1). Each </a:t>
            </a:r>
            <a:r>
              <a:rPr lang="en-US" sz="2200">
                <a:solidFill>
                  <a:schemeClr val="dk1"/>
                </a:solidFill>
                <a:latin typeface="Open Sans"/>
                <a:ea typeface="Open Sans"/>
                <a:cs typeface="Open Sans"/>
                <a:sym typeface="Open Sans"/>
              </a:rPr>
              <a:t>detector had to be deconstructed in the temporary BHUC cleanroom and reconstructed at the permanent BHUC. </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1" sz="2200">
              <a:solidFill>
                <a:schemeClr val="dk1"/>
              </a:solidFill>
              <a:latin typeface="Open Sans"/>
              <a:ea typeface="Open Sans"/>
              <a:cs typeface="Open Sans"/>
              <a:sym typeface="Open Sans"/>
            </a:endParaRPr>
          </a:p>
        </p:txBody>
      </p:sp>
      <p:sp>
        <p:nvSpPr>
          <p:cNvPr id="121" name="Google Shape;121;p1"/>
          <p:cNvSpPr txBox="1"/>
          <p:nvPr/>
        </p:nvSpPr>
        <p:spPr>
          <a:xfrm>
            <a:off x="735325" y="15907575"/>
            <a:ext cx="9227100" cy="4587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Open Sans"/>
              <a:buChar char="●"/>
            </a:pPr>
            <a:r>
              <a:rPr b="0" i="0" lang="en-US" sz="2200" u="none" cap="none" strike="noStrike">
                <a:solidFill>
                  <a:schemeClr val="dk1"/>
                </a:solidFill>
                <a:latin typeface="Open Sans"/>
                <a:ea typeface="Open Sans"/>
                <a:cs typeface="Open Sans"/>
                <a:sym typeface="Open Sans"/>
              </a:rPr>
              <a:t>Gamma rays </a:t>
            </a:r>
            <a:r>
              <a:rPr lang="en-US" sz="2200">
                <a:solidFill>
                  <a:schemeClr val="dk1"/>
                </a:solidFill>
                <a:latin typeface="Open Sans"/>
                <a:ea typeface="Open Sans"/>
                <a:cs typeface="Open Sans"/>
                <a:sym typeface="Open Sans"/>
              </a:rPr>
              <a:t>transfer energy to the electrons in Ge atoms in the Ge crystal</a:t>
            </a:r>
            <a:r>
              <a:rPr b="0" i="0" lang="en-US" sz="2200" u="none" cap="none" strike="noStrike">
                <a:solidFill>
                  <a:schemeClr val="dk1"/>
                </a:solidFill>
                <a:latin typeface="Open Sans"/>
                <a:ea typeface="Open Sans"/>
                <a:cs typeface="Open Sans"/>
                <a:sym typeface="Open Sans"/>
              </a:rPr>
              <a:t>. Compton </a:t>
            </a:r>
            <a:r>
              <a:rPr lang="en-US" sz="2200">
                <a:solidFill>
                  <a:schemeClr val="dk1"/>
                </a:solidFill>
                <a:latin typeface="Open Sans"/>
                <a:ea typeface="Open Sans"/>
                <a:cs typeface="Open Sans"/>
                <a:sym typeface="Open Sans"/>
              </a:rPr>
              <a:t>s</a:t>
            </a:r>
            <a:r>
              <a:rPr b="0" i="0" lang="en-US" sz="2200" u="none" cap="none" strike="noStrike">
                <a:solidFill>
                  <a:schemeClr val="dk1"/>
                </a:solidFill>
                <a:latin typeface="Open Sans"/>
                <a:ea typeface="Open Sans"/>
                <a:cs typeface="Open Sans"/>
                <a:sym typeface="Open Sans"/>
              </a:rPr>
              <a:t>cattering, the </a:t>
            </a:r>
            <a:r>
              <a:rPr lang="en-US" sz="2200">
                <a:solidFill>
                  <a:schemeClr val="dk1"/>
                </a:solidFill>
                <a:latin typeface="Open Sans"/>
                <a:ea typeface="Open Sans"/>
                <a:cs typeface="Open Sans"/>
                <a:sym typeface="Open Sans"/>
              </a:rPr>
              <a:t>photoelectric effect, and pair production are the mechanisms in which energy is transferred from the gamma-ray to the Ge crystal (see Fig 3).</a:t>
            </a:r>
            <a:r>
              <a:rPr b="0" i="0" lang="en-US" sz="2200" u="none" cap="none" strike="noStrike">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3</a:t>
            </a:r>
            <a:r>
              <a:rPr b="0" i="0" lang="en-US" sz="2200" u="none" cap="none" strike="noStrike">
                <a:solidFill>
                  <a:schemeClr val="dk1"/>
                </a:solidFill>
                <a:latin typeface="Open Sans"/>
                <a:ea typeface="Open Sans"/>
                <a:cs typeface="Open Sans"/>
                <a:sym typeface="Open Sans"/>
              </a:rPr>
              <a:t>]</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The scattering of electrons within the Ge crystal leads to the creation of electron-hole pairs. These electron-hole pairs are what create measurable signals in the </a:t>
            </a:r>
            <a:r>
              <a:rPr lang="en-US" sz="2200">
                <a:solidFill>
                  <a:schemeClr val="dk1"/>
                </a:solidFill>
                <a:latin typeface="Open Sans"/>
                <a:ea typeface="Open Sans"/>
                <a:cs typeface="Open Sans"/>
                <a:sym typeface="Open Sans"/>
              </a:rPr>
              <a:t>detector</a:t>
            </a:r>
            <a:r>
              <a:rPr lang="en-US" sz="2200">
                <a:solidFill>
                  <a:schemeClr val="dk1"/>
                </a:solidFill>
                <a:latin typeface="Open Sans"/>
                <a:ea typeface="Open Sans"/>
                <a:cs typeface="Open Sans"/>
                <a:sym typeface="Open Sans"/>
              </a:rPr>
              <a:t>. </a:t>
            </a:r>
            <a:r>
              <a:rPr b="0" i="0" lang="en-US" sz="2200" u="none" cap="none" strike="noStrike">
                <a:solidFill>
                  <a:schemeClr val="dk1"/>
                </a:solidFill>
                <a:latin typeface="Open Sans"/>
                <a:ea typeface="Open Sans"/>
                <a:cs typeface="Open Sans"/>
                <a:sym typeface="Open Sans"/>
              </a:rPr>
              <a:t>[</a:t>
            </a:r>
            <a:r>
              <a:rPr lang="en-US" sz="2200">
                <a:solidFill>
                  <a:schemeClr val="dk1"/>
                </a:solidFill>
                <a:latin typeface="Open Sans"/>
                <a:ea typeface="Open Sans"/>
                <a:cs typeface="Open Sans"/>
                <a:sym typeface="Open Sans"/>
              </a:rPr>
              <a:t>3</a:t>
            </a:r>
            <a:r>
              <a:rPr b="0" i="0" lang="en-US" sz="2200" u="none" cap="none" strike="noStrike">
                <a:solidFill>
                  <a:schemeClr val="dk1"/>
                </a:solidFill>
                <a:latin typeface="Open Sans"/>
                <a:ea typeface="Open Sans"/>
                <a:cs typeface="Open Sans"/>
                <a:sym typeface="Open Sans"/>
              </a:rPr>
              <a:t>]</a:t>
            </a:r>
            <a:endParaRPr b="0" i="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The identity of the source </a:t>
            </a:r>
            <a:r>
              <a:rPr lang="en-US" sz="2200">
                <a:solidFill>
                  <a:schemeClr val="dk1"/>
                </a:solidFill>
                <a:latin typeface="Open Sans"/>
                <a:ea typeface="Open Sans"/>
                <a:cs typeface="Open Sans"/>
                <a:sym typeface="Open Sans"/>
              </a:rPr>
              <a:t>radioisotope</a:t>
            </a:r>
            <a:r>
              <a:rPr lang="en-US" sz="2200">
                <a:solidFill>
                  <a:schemeClr val="dk1"/>
                </a:solidFill>
                <a:latin typeface="Open Sans"/>
                <a:ea typeface="Open Sans"/>
                <a:cs typeface="Open Sans"/>
                <a:sym typeface="Open Sans"/>
              </a:rPr>
              <a:t> is determined by the energy of the gamma-ray which corresponds to the energy measured by the detector.</a:t>
            </a:r>
            <a:endParaRPr sz="2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2200" u="none" cap="none" strike="noStrike">
              <a:solidFill>
                <a:schemeClr val="dk1"/>
              </a:solidFill>
              <a:latin typeface="Open Sans"/>
              <a:ea typeface="Open Sans"/>
              <a:cs typeface="Open Sans"/>
              <a:sym typeface="Open Sans"/>
            </a:endParaRPr>
          </a:p>
        </p:txBody>
      </p:sp>
      <p:pic>
        <p:nvPicPr>
          <p:cNvPr id="122" name="Google Shape;122;p1" title="ComptonScatter.png"/>
          <p:cNvPicPr preferRelativeResize="0"/>
          <p:nvPr/>
        </p:nvPicPr>
        <p:blipFill rotWithShape="1">
          <a:blip r:embed="rId8">
            <a:alphaModFix/>
          </a:blip>
          <a:srcRect b="0" l="0" r="0" t="0"/>
          <a:stretch/>
        </p:blipFill>
        <p:spPr>
          <a:xfrm>
            <a:off x="9962426" y="16339437"/>
            <a:ext cx="3607801" cy="3076297"/>
          </a:xfrm>
          <a:prstGeom prst="rect">
            <a:avLst/>
          </a:prstGeom>
          <a:noFill/>
          <a:ln>
            <a:noFill/>
          </a:ln>
        </p:spPr>
      </p:pic>
      <p:sp>
        <p:nvSpPr>
          <p:cNvPr id="123" name="Google Shape;123;p1"/>
          <p:cNvSpPr txBox="1"/>
          <p:nvPr/>
        </p:nvSpPr>
        <p:spPr>
          <a:xfrm>
            <a:off x="10280425" y="19348513"/>
            <a:ext cx="2971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3. Compton Scattering</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p:txBody>
      </p:sp>
      <p:sp>
        <p:nvSpPr>
          <p:cNvPr id="124" name="Google Shape;124;p1"/>
          <p:cNvSpPr txBox="1"/>
          <p:nvPr/>
        </p:nvSpPr>
        <p:spPr>
          <a:xfrm>
            <a:off x="15563575" y="19330788"/>
            <a:ext cx="7447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2. Decay Chain for Uranium (left</a:t>
            </a:r>
            <a:r>
              <a:rPr b="1" baseline="30000" i="0" lang="en-US" sz="1800" u="none" cap="none" strike="noStrike">
                <a:solidFill>
                  <a:schemeClr val="dk1"/>
                </a:solidFill>
                <a:latin typeface="Open Sans"/>
                <a:ea typeface="Open Sans"/>
                <a:cs typeface="Open Sans"/>
                <a:sym typeface="Open Sans"/>
              </a:rPr>
              <a:t>2</a:t>
            </a:r>
            <a:r>
              <a:rPr b="0" i="0" lang="en-US" sz="1800" u="none" cap="none" strike="noStrike">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4</a:t>
            </a:r>
            <a:r>
              <a:rPr b="0" i="0" lang="en-US" sz="1800" u="none" cap="none" strike="noStrike">
                <a:solidFill>
                  <a:schemeClr val="dk1"/>
                </a:solidFill>
                <a:latin typeface="Open Sans"/>
                <a:ea typeface="Open Sans"/>
                <a:cs typeface="Open Sans"/>
                <a:sym typeface="Open Sans"/>
              </a:rPr>
              <a:t>] and Thorium (right</a:t>
            </a:r>
            <a:r>
              <a:rPr b="1" baseline="30000" i="0" lang="en-US" sz="1800" u="none" cap="none" strike="noStrike">
                <a:solidFill>
                  <a:schemeClr val="dk1"/>
                </a:solidFill>
                <a:latin typeface="Open Sans"/>
                <a:ea typeface="Open Sans"/>
                <a:cs typeface="Open Sans"/>
                <a:sym typeface="Open Sans"/>
              </a:rPr>
              <a:t>3</a:t>
            </a:r>
            <a:r>
              <a:rPr b="0" i="0" lang="en-US" sz="1800" u="none" cap="none" strike="noStrike">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5</a:t>
            </a:r>
            <a:r>
              <a:rPr b="0" i="0" lang="en-US" sz="1800" u="none" cap="none" strike="noStrike">
                <a:solidFill>
                  <a:schemeClr val="dk1"/>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p:txBody>
      </p:sp>
      <p:sp>
        <p:nvSpPr>
          <p:cNvPr id="125" name="Google Shape;125;p1"/>
          <p:cNvSpPr txBox="1"/>
          <p:nvPr/>
        </p:nvSpPr>
        <p:spPr>
          <a:xfrm>
            <a:off x="791150" y="26446225"/>
            <a:ext cx="10972800" cy="59415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Arial"/>
              <a:buChar char="●"/>
            </a:pPr>
            <a:r>
              <a:rPr lang="en-US" sz="2200">
                <a:solidFill>
                  <a:schemeClr val="dk1"/>
                </a:solidFill>
                <a:latin typeface="Open Sans"/>
                <a:ea typeface="Open Sans"/>
                <a:cs typeface="Open Sans"/>
                <a:sym typeface="Open Sans"/>
              </a:rPr>
              <a:t>Many </a:t>
            </a:r>
            <a:r>
              <a:rPr b="0" i="0" lang="en-US" sz="2200" u="none" cap="none" strike="noStrike">
                <a:solidFill>
                  <a:schemeClr val="dk1"/>
                </a:solidFill>
                <a:latin typeface="Open Sans"/>
                <a:ea typeface="Open Sans"/>
                <a:cs typeface="Open Sans"/>
                <a:sym typeface="Open Sans"/>
              </a:rPr>
              <a:t> ꞵ-decays in the U-238</a:t>
            </a:r>
            <a:r>
              <a:rPr lang="en-US" sz="2200">
                <a:solidFill>
                  <a:schemeClr val="dk1"/>
                </a:solidFill>
                <a:latin typeface="Open Sans"/>
                <a:ea typeface="Open Sans"/>
                <a:cs typeface="Open Sans"/>
                <a:sym typeface="Open Sans"/>
              </a:rPr>
              <a:t>, </a:t>
            </a:r>
            <a:r>
              <a:rPr b="0" i="0" lang="en-US" sz="2200" u="none" cap="none" strike="noStrike">
                <a:solidFill>
                  <a:schemeClr val="dk1"/>
                </a:solidFill>
                <a:latin typeface="Open Sans"/>
                <a:ea typeface="Open Sans"/>
                <a:cs typeface="Open Sans"/>
                <a:sym typeface="Open Sans"/>
              </a:rPr>
              <a:t>Th-232, and K-40 decay chains result in a </a:t>
            </a:r>
            <a:r>
              <a:rPr lang="en-US" sz="2200">
                <a:solidFill>
                  <a:schemeClr val="dk1"/>
                </a:solidFill>
                <a:latin typeface="Open Sans"/>
                <a:ea typeface="Open Sans"/>
                <a:cs typeface="Open Sans"/>
                <a:sym typeface="Open Sans"/>
              </a:rPr>
              <a:t>gamma</a:t>
            </a:r>
            <a:r>
              <a:rPr b="0" i="0" lang="en-US" sz="2200" u="none" cap="none" strike="noStrike">
                <a:solidFill>
                  <a:schemeClr val="dk1"/>
                </a:solidFill>
                <a:latin typeface="Open Sans"/>
                <a:ea typeface="Open Sans"/>
                <a:cs typeface="Open Sans"/>
                <a:sym typeface="Open Sans"/>
              </a:rPr>
              <a:t>-ray with a quantized amount of energy being released. Th</a:t>
            </a:r>
            <a:r>
              <a:rPr lang="en-US" sz="2200">
                <a:solidFill>
                  <a:schemeClr val="dk1"/>
                </a:solidFill>
                <a:latin typeface="Open Sans"/>
                <a:ea typeface="Open Sans"/>
                <a:cs typeface="Open Sans"/>
                <a:sym typeface="Open Sans"/>
              </a:rPr>
              <a:t>e amount of gamma-rays detected are measured in counts [3].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Arial"/>
              <a:buChar char="●"/>
            </a:pPr>
            <a:r>
              <a:rPr lang="en-US" sz="2200">
                <a:solidFill>
                  <a:schemeClr val="dk1"/>
                </a:solidFill>
                <a:latin typeface="Open Sans"/>
                <a:ea typeface="Open Sans"/>
                <a:cs typeface="Open Sans"/>
                <a:sym typeface="Open Sans"/>
              </a:rPr>
              <a:t>To determine the </a:t>
            </a:r>
            <a:r>
              <a:rPr lang="en-US" sz="2200">
                <a:solidFill>
                  <a:schemeClr val="dk1"/>
                </a:solidFill>
                <a:latin typeface="Open Sans"/>
                <a:ea typeface="Open Sans"/>
                <a:cs typeface="Open Sans"/>
                <a:sym typeface="Open Sans"/>
              </a:rPr>
              <a:t>concentration</a:t>
            </a:r>
            <a:r>
              <a:rPr lang="en-US" sz="2200">
                <a:solidFill>
                  <a:schemeClr val="dk1"/>
                </a:solidFill>
                <a:latin typeface="Open Sans"/>
                <a:ea typeface="Open Sans"/>
                <a:cs typeface="Open Sans"/>
                <a:sym typeface="Open Sans"/>
              </a:rPr>
              <a:t> of an isotope present in a sample, the counts in a certain energy range must be calculated. This is done by taking the area under the curve of a spectrum.  A</a:t>
            </a:r>
            <a:r>
              <a:rPr b="0" i="0" lang="en-US" sz="2200" u="none" cap="none" strike="noStrike">
                <a:solidFill>
                  <a:schemeClr val="dk1"/>
                </a:solidFill>
                <a:latin typeface="Open Sans"/>
                <a:ea typeface="Open Sans"/>
                <a:cs typeface="Open Sans"/>
                <a:sym typeface="Open Sans"/>
              </a:rPr>
              <a:t> program called </a:t>
            </a:r>
            <a:r>
              <a:rPr b="0" i="0" lang="en-US" sz="22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16"/>
                  </a:ext>
                </a:extLst>
              </a:rPr>
              <a:t>PeakEasy [7] </a:t>
            </a:r>
            <a:r>
              <a:rPr b="0" i="0" lang="en-US" sz="2200" u="none" cap="none" strike="noStrike">
                <a:solidFill>
                  <a:schemeClr val="dk1"/>
                </a:solidFill>
                <a:latin typeface="Open Sans"/>
                <a:ea typeface="Open Sans"/>
                <a:cs typeface="Open Sans"/>
                <a:sym typeface="Open Sans"/>
              </a:rPr>
              <a:t>is used </a:t>
            </a:r>
            <a:r>
              <a:rPr b="0" i="0" lang="en-US" sz="2200" u="none" cap="none" strike="noStrike">
                <a:solidFill>
                  <a:schemeClr val="dk1"/>
                </a:solidFill>
                <a:latin typeface="Open Sans"/>
                <a:ea typeface="Open Sans"/>
                <a:cs typeface="Open Sans"/>
                <a:sym typeface="Open Sans"/>
              </a:rPr>
              <a:t>to identify lines in </a:t>
            </a:r>
            <a:r>
              <a:rPr lang="en-US" sz="2200">
                <a:solidFill>
                  <a:schemeClr val="dk1"/>
                </a:solidFill>
                <a:latin typeface="Open Sans"/>
                <a:ea typeface="Open Sans"/>
                <a:cs typeface="Open Sans"/>
                <a:sym typeface="Open Sans"/>
              </a:rPr>
              <a:t>a spectrum</a:t>
            </a:r>
            <a:r>
              <a:rPr b="0" i="0" lang="en-US" sz="2200" u="none" cap="none" strike="noStrike">
                <a:solidFill>
                  <a:schemeClr val="dk1"/>
                </a:solidFill>
                <a:latin typeface="Open Sans"/>
                <a:ea typeface="Open Sans"/>
                <a:cs typeface="Open Sans"/>
                <a:sym typeface="Open Sans"/>
              </a:rPr>
              <a:t> and determine </a:t>
            </a:r>
            <a:r>
              <a:rPr lang="en-US" sz="2200">
                <a:solidFill>
                  <a:schemeClr val="dk1"/>
                </a:solidFill>
                <a:latin typeface="Open Sans"/>
                <a:ea typeface="Open Sans"/>
                <a:cs typeface="Open Sans"/>
                <a:sym typeface="Open Sans"/>
              </a:rPr>
              <a:t>the total counts </a:t>
            </a:r>
            <a:r>
              <a:rPr lang="en-US" sz="2200">
                <a:solidFill>
                  <a:schemeClr val="dk1"/>
                </a:solidFill>
                <a:latin typeface="Open Sans"/>
                <a:ea typeface="Open Sans"/>
                <a:cs typeface="Open Sans"/>
                <a:sym typeface="Open Sans"/>
              </a:rPr>
              <a:t>associated</a:t>
            </a:r>
            <a:r>
              <a:rPr lang="en-US" sz="2200">
                <a:solidFill>
                  <a:schemeClr val="dk1"/>
                </a:solidFill>
                <a:latin typeface="Open Sans"/>
                <a:ea typeface="Open Sans"/>
                <a:cs typeface="Open Sans"/>
                <a:sym typeface="Open Sans"/>
              </a:rPr>
              <a:t> with each isotope’s decay (</a:t>
            </a:r>
            <a:r>
              <a:rPr i="1" lang="en-US" sz="2200">
                <a:solidFill>
                  <a:schemeClr val="dk1"/>
                </a:solidFill>
                <a:latin typeface="Open Sans"/>
                <a:ea typeface="Open Sans"/>
                <a:cs typeface="Open Sans"/>
                <a:sym typeface="Open Sans"/>
              </a:rPr>
              <a:t>N</a:t>
            </a:r>
            <a:r>
              <a:rPr baseline="-25000" i="1" lang="en-US" sz="2200">
                <a:solidFill>
                  <a:schemeClr val="dk1"/>
                </a:solidFill>
                <a:latin typeface="Open Sans"/>
                <a:ea typeface="Open Sans"/>
                <a:cs typeface="Open Sans"/>
                <a:sym typeface="Open Sans"/>
              </a:rPr>
              <a:t>peak</a:t>
            </a:r>
            <a:r>
              <a:rPr lang="en-US" sz="2200">
                <a:solidFill>
                  <a:schemeClr val="dk1"/>
                </a:solidFill>
                <a:latin typeface="Open Sans"/>
                <a:ea typeface="Open Sans"/>
                <a:cs typeface="Open Sans"/>
                <a:sym typeface="Open Sans"/>
              </a:rPr>
              <a:t>) in Eqn.1.  </a:t>
            </a:r>
            <a:r>
              <a:rPr i="1" lang="en-US" sz="2200">
                <a:solidFill>
                  <a:schemeClr val="dk1"/>
                </a:solidFill>
                <a:latin typeface="Open Sans"/>
                <a:ea typeface="Open Sans"/>
                <a:cs typeface="Open Sans"/>
                <a:sym typeface="Open Sans"/>
              </a:rPr>
              <a:t>N</a:t>
            </a:r>
            <a:r>
              <a:rPr baseline="-25000" i="1" lang="en-US" sz="2200">
                <a:solidFill>
                  <a:schemeClr val="dk1"/>
                </a:solidFill>
                <a:latin typeface="Open Sans"/>
                <a:ea typeface="Open Sans"/>
                <a:cs typeface="Open Sans"/>
                <a:sym typeface="Open Sans"/>
              </a:rPr>
              <a:t>peak</a:t>
            </a:r>
            <a:r>
              <a:rPr lang="en-US" sz="2200">
                <a:solidFill>
                  <a:schemeClr val="dk1"/>
                </a:solidFill>
                <a:latin typeface="Open Sans"/>
                <a:ea typeface="Open Sans"/>
                <a:cs typeface="Open Sans"/>
                <a:sym typeface="Open Sans"/>
              </a:rPr>
              <a:t> is then divided by the efficiency, ϵ (see Eqn.2), the mass of the sample, </a:t>
            </a:r>
            <a:r>
              <a:rPr i="1" lang="en-US" sz="2200">
                <a:solidFill>
                  <a:schemeClr val="dk1"/>
                </a:solidFill>
                <a:latin typeface="Open Sans"/>
                <a:ea typeface="Open Sans"/>
                <a:cs typeface="Open Sans"/>
                <a:sym typeface="Open Sans"/>
              </a:rPr>
              <a:t>M, </a:t>
            </a:r>
            <a:r>
              <a:rPr lang="en-US" sz="2200">
                <a:solidFill>
                  <a:schemeClr val="dk1"/>
                </a:solidFill>
                <a:latin typeface="Open Sans"/>
                <a:ea typeface="Open Sans"/>
                <a:cs typeface="Open Sans"/>
                <a:sym typeface="Open Sans"/>
              </a:rPr>
              <a:t>the probability of a gamma-ray being emitted, P𝛾, and the live time of the sample in minutes </a:t>
            </a:r>
            <a:r>
              <a:rPr i="1" lang="en-US" sz="2200">
                <a:solidFill>
                  <a:schemeClr val="dk1"/>
                </a:solidFill>
                <a:latin typeface="Open Sans"/>
                <a:ea typeface="Open Sans"/>
                <a:cs typeface="Open Sans"/>
                <a:sym typeface="Open Sans"/>
              </a:rPr>
              <a:t>LT</a:t>
            </a:r>
            <a:r>
              <a:rPr lang="en-US" sz="2200">
                <a:solidFill>
                  <a:schemeClr val="dk1"/>
                </a:solidFill>
                <a:latin typeface="Open Sans"/>
                <a:ea typeface="Open Sans"/>
                <a:cs typeface="Open Sans"/>
                <a:sym typeface="Open Sans"/>
              </a:rPr>
              <a:t> [3]. </a:t>
            </a:r>
            <a:endParaRPr b="0" sz="2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An efficiency curve can be fit by using spectral lines with known efficiencies to determine the efficiency of another spectral line with an </a:t>
            </a:r>
            <a:r>
              <a:rPr lang="en-US" sz="2200">
                <a:solidFill>
                  <a:schemeClr val="dk1"/>
                </a:solidFill>
                <a:latin typeface="Open Sans"/>
                <a:ea typeface="Open Sans"/>
                <a:cs typeface="Open Sans"/>
                <a:sym typeface="Open Sans"/>
              </a:rPr>
              <a:t>unknown</a:t>
            </a:r>
            <a:r>
              <a:rPr lang="en-US" sz="2200">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efficiency</a:t>
            </a:r>
            <a:r>
              <a:rPr lang="en-US" sz="2200">
                <a:solidFill>
                  <a:schemeClr val="dk1"/>
                </a:solidFill>
                <a:latin typeface="Open Sans"/>
                <a:ea typeface="Open Sans"/>
                <a:cs typeface="Open Sans"/>
                <a:sym typeface="Open Sans"/>
              </a:rPr>
              <a:t> (Fig.5) [3]. Efficiency is defined by Eqn.2 as being the number of </a:t>
            </a:r>
            <a:r>
              <a:rPr lang="en-US" sz="2200">
                <a:solidFill>
                  <a:schemeClr val="dk1"/>
                </a:solidFill>
                <a:latin typeface="Open Sans"/>
                <a:ea typeface="Open Sans"/>
                <a:cs typeface="Open Sans"/>
                <a:sym typeface="Open Sans"/>
              </a:rPr>
              <a:t>photons of a specific spectral line being detected (</a:t>
            </a:r>
            <a:r>
              <a:rPr i="1" lang="en-US" sz="2200">
                <a:solidFill>
                  <a:schemeClr val="dk1"/>
                </a:solidFill>
                <a:latin typeface="Open Sans"/>
                <a:ea typeface="Open Sans"/>
                <a:cs typeface="Open Sans"/>
                <a:sym typeface="Open Sans"/>
              </a:rPr>
              <a:t>Detected Photons</a:t>
            </a:r>
            <a:r>
              <a:rPr lang="en-US" sz="2200">
                <a:solidFill>
                  <a:schemeClr val="dk1"/>
                </a:solidFill>
                <a:latin typeface="Open Sans"/>
                <a:ea typeface="Open Sans"/>
                <a:cs typeface="Open Sans"/>
                <a:sym typeface="Open Sans"/>
              </a:rPr>
              <a:t>) divided by the number of photons actually emitted by the decay (</a:t>
            </a:r>
            <a:r>
              <a:rPr i="1" lang="en-US" sz="2200">
                <a:solidFill>
                  <a:schemeClr val="dk1"/>
                </a:solidFill>
                <a:latin typeface="Open Sans"/>
                <a:ea typeface="Open Sans"/>
                <a:cs typeface="Open Sans"/>
                <a:sym typeface="Open Sans"/>
              </a:rPr>
              <a:t>Emitted Photons</a:t>
            </a:r>
            <a:r>
              <a:rPr lang="en-US" sz="2200">
                <a:solidFill>
                  <a:schemeClr val="dk1"/>
                </a:solidFill>
                <a:latin typeface="Open Sans"/>
                <a:ea typeface="Open Sans"/>
                <a:cs typeface="Open Sans"/>
                <a:sym typeface="Open Sans"/>
              </a:rPr>
              <a:t>)</a:t>
            </a:r>
            <a:r>
              <a:rPr lang="en-US" sz="2200">
                <a:solidFill>
                  <a:schemeClr val="dk1"/>
                </a:solidFill>
                <a:latin typeface="Open Sans"/>
                <a:ea typeface="Open Sans"/>
                <a:cs typeface="Open Sans"/>
                <a:sym typeface="Open Sans"/>
              </a:rPr>
              <a:t> [3].</a:t>
            </a:r>
            <a:endParaRPr b="0" i="0" sz="2200" u="none" cap="none" strike="noStrike">
              <a:solidFill>
                <a:schemeClr val="dk1"/>
              </a:solidFill>
              <a:latin typeface="Open Sans"/>
              <a:ea typeface="Open Sans"/>
              <a:cs typeface="Open Sans"/>
              <a:sym typeface="Open Sans"/>
            </a:endParaRPr>
          </a:p>
        </p:txBody>
      </p:sp>
      <p:sp>
        <p:nvSpPr>
          <p:cNvPr id="126" name="Google Shape;126;p1"/>
          <p:cNvSpPr txBox="1"/>
          <p:nvPr/>
        </p:nvSpPr>
        <p:spPr>
          <a:xfrm>
            <a:off x="37477975" y="14469575"/>
            <a:ext cx="4939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a:t>
            </a:r>
            <a:r>
              <a:rPr lang="en-US" sz="1800">
                <a:solidFill>
                  <a:schemeClr val="dk1"/>
                </a:solidFill>
                <a:latin typeface="Open Sans"/>
                <a:ea typeface="Open Sans"/>
                <a:cs typeface="Open Sans"/>
                <a:sym typeface="Open Sans"/>
              </a:rPr>
              <a:t>6</a:t>
            </a:r>
            <a:r>
              <a:rPr b="0" i="0" lang="en-US" sz="1800" u="none" cap="none" strike="noStrike">
                <a:solidFill>
                  <a:schemeClr val="dk1"/>
                </a:solidFill>
                <a:latin typeface="Open Sans"/>
                <a:ea typeface="Open Sans"/>
                <a:cs typeface="Open Sans"/>
                <a:sym typeface="Open Sans"/>
              </a:rPr>
              <a:t>. (Top) Constructing Mordred Detector</a:t>
            </a:r>
            <a:r>
              <a:rPr lang="en-US" sz="1800">
                <a:solidFill>
                  <a:schemeClr val="dk1"/>
                </a:solidFill>
                <a:latin typeface="Open Sans"/>
                <a:ea typeface="Open Sans"/>
                <a:cs typeface="Open Sans"/>
                <a:sym typeface="Open Sans"/>
              </a:rPr>
              <a:t>. (Bottom) Finished Morgan Detector </a:t>
            </a:r>
            <a:endParaRPr b="0" i="0" sz="1800" u="none" cap="none" strike="noStrike">
              <a:solidFill>
                <a:schemeClr val="dk1"/>
              </a:solidFill>
              <a:latin typeface="Open Sans"/>
              <a:ea typeface="Open Sans"/>
              <a:cs typeface="Open Sans"/>
              <a:sym typeface="Open Sans"/>
            </a:endParaRPr>
          </a:p>
        </p:txBody>
      </p:sp>
      <p:sp>
        <p:nvSpPr>
          <p:cNvPr id="127" name="Google Shape;127;p1"/>
          <p:cNvSpPr txBox="1"/>
          <p:nvPr/>
        </p:nvSpPr>
        <p:spPr>
          <a:xfrm>
            <a:off x="759250" y="25580700"/>
            <a:ext cx="4600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600" u="none" cap="none" strike="noStrike">
                <a:solidFill>
                  <a:schemeClr val="dk1"/>
                </a:solidFill>
                <a:latin typeface="Open Sans"/>
                <a:ea typeface="Open Sans"/>
                <a:cs typeface="Open Sans"/>
                <a:sym typeface="Open Sans"/>
              </a:rPr>
              <a:t>Analysis with Software </a:t>
            </a:r>
            <a:endParaRPr b="0" i="0" sz="2600" u="none" cap="none" strike="noStrike">
              <a:solidFill>
                <a:schemeClr val="dk1"/>
              </a:solidFill>
              <a:latin typeface="Open Sans"/>
              <a:ea typeface="Open Sans"/>
              <a:cs typeface="Open Sans"/>
              <a:sym typeface="Open Sans"/>
            </a:endParaRPr>
          </a:p>
        </p:txBody>
      </p:sp>
      <p:pic>
        <p:nvPicPr>
          <p:cNvPr id="128" name="Google Shape;128;p1"/>
          <p:cNvPicPr preferRelativeResize="0"/>
          <p:nvPr/>
        </p:nvPicPr>
        <p:blipFill rotWithShape="1">
          <a:blip r:embed="rId9">
            <a:alphaModFix/>
          </a:blip>
          <a:srcRect b="0" l="0" r="19060" t="0"/>
          <a:stretch/>
        </p:blipFill>
        <p:spPr>
          <a:xfrm>
            <a:off x="13056850" y="12223512"/>
            <a:ext cx="5469425" cy="5862638"/>
          </a:xfrm>
          <a:prstGeom prst="rect">
            <a:avLst/>
          </a:prstGeom>
          <a:noFill/>
          <a:ln>
            <a:noFill/>
          </a:ln>
        </p:spPr>
      </p:pic>
      <p:pic>
        <p:nvPicPr>
          <p:cNvPr id="129" name="Google Shape;129;p1"/>
          <p:cNvPicPr preferRelativeResize="0"/>
          <p:nvPr/>
        </p:nvPicPr>
        <p:blipFill rotWithShape="1">
          <a:blip r:embed="rId10">
            <a:alphaModFix/>
          </a:blip>
          <a:srcRect b="0" l="0" r="22148" t="0"/>
          <a:stretch/>
        </p:blipFill>
        <p:spPr>
          <a:xfrm>
            <a:off x="18438862" y="12362812"/>
            <a:ext cx="5323199" cy="6010656"/>
          </a:xfrm>
          <a:prstGeom prst="rect">
            <a:avLst/>
          </a:prstGeom>
          <a:noFill/>
          <a:ln>
            <a:noFill/>
          </a:ln>
        </p:spPr>
      </p:pic>
      <p:sp>
        <p:nvSpPr>
          <p:cNvPr id="130" name="Google Shape;130;p1"/>
          <p:cNvSpPr txBox="1"/>
          <p:nvPr/>
        </p:nvSpPr>
        <p:spPr>
          <a:xfrm>
            <a:off x="12460075" y="25834300"/>
            <a:ext cx="3776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a:t>
            </a:r>
            <a:r>
              <a:rPr lang="en-US" sz="1800">
                <a:solidFill>
                  <a:schemeClr val="dk1"/>
                </a:solidFill>
                <a:latin typeface="Open Sans"/>
                <a:ea typeface="Open Sans"/>
                <a:cs typeface="Open Sans"/>
                <a:sym typeface="Open Sans"/>
              </a:rPr>
              <a:t>4</a:t>
            </a:r>
            <a:r>
              <a:rPr b="0" i="0" lang="en-US" sz="1800" u="none" cap="none" strike="noStrike">
                <a:solidFill>
                  <a:schemeClr val="dk1"/>
                </a:solidFill>
                <a:latin typeface="Open Sans"/>
                <a:ea typeface="Open Sans"/>
                <a:cs typeface="Open Sans"/>
                <a:sym typeface="Open Sans"/>
              </a:rPr>
              <a:t> Sample in Marinelli beaker</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p:txBody>
      </p:sp>
      <p:sp>
        <p:nvSpPr>
          <p:cNvPr id="131" name="Google Shape;131;p1"/>
          <p:cNvSpPr txBox="1"/>
          <p:nvPr/>
        </p:nvSpPr>
        <p:spPr>
          <a:xfrm>
            <a:off x="25004713" y="18694563"/>
            <a:ext cx="5536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Table 1. Concentrations of </a:t>
            </a:r>
            <a:r>
              <a:rPr lang="en-US" sz="1800">
                <a:solidFill>
                  <a:schemeClr val="dk1"/>
                </a:solidFill>
                <a:latin typeface="Open Sans"/>
                <a:ea typeface="Open Sans"/>
                <a:cs typeface="Open Sans"/>
                <a:sym typeface="Open Sans"/>
              </a:rPr>
              <a:t>Isotopes</a:t>
            </a:r>
            <a:r>
              <a:rPr b="0" i="0" lang="en-US" sz="1800" u="none" cap="none" strike="noStrike">
                <a:solidFill>
                  <a:schemeClr val="dk1"/>
                </a:solidFill>
                <a:latin typeface="Open Sans"/>
                <a:ea typeface="Open Sans"/>
                <a:cs typeface="Open Sans"/>
                <a:sym typeface="Open Sans"/>
              </a:rPr>
              <a:t> in the Zurich pow</a:t>
            </a:r>
            <a:r>
              <a:rPr lang="en-US" sz="1800">
                <a:solidFill>
                  <a:schemeClr val="dk1"/>
                </a:solidFill>
                <a:latin typeface="Open Sans"/>
                <a:ea typeface="Open Sans"/>
                <a:cs typeface="Open Sans"/>
                <a:sym typeface="Open Sans"/>
              </a:rPr>
              <a:t>der </a:t>
            </a:r>
            <a:r>
              <a:rPr b="0" i="0" lang="en-US" sz="1800" u="none" cap="none" strike="noStrike">
                <a:solidFill>
                  <a:schemeClr val="dk1"/>
                </a:solidFill>
                <a:latin typeface="Open Sans"/>
                <a:ea typeface="Open Sans"/>
                <a:cs typeface="Open Sans"/>
                <a:sym typeface="Open Sans"/>
              </a:rPr>
              <a:t>sample</a:t>
            </a:r>
            <a:r>
              <a:rPr lang="en-US" sz="1800">
                <a:solidFill>
                  <a:schemeClr val="dk1"/>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p:txBody>
      </p:sp>
      <p:sp>
        <p:nvSpPr>
          <p:cNvPr id="132" name="Google Shape;132;p1"/>
          <p:cNvSpPr txBox="1"/>
          <p:nvPr/>
        </p:nvSpPr>
        <p:spPr>
          <a:xfrm>
            <a:off x="16872850" y="25865050"/>
            <a:ext cx="701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Eqn. 1 - </a:t>
            </a:r>
            <a:r>
              <a:rPr lang="en-US" sz="1800">
                <a:solidFill>
                  <a:schemeClr val="dk1"/>
                </a:solidFill>
                <a:latin typeface="Open Sans"/>
                <a:ea typeface="Open Sans"/>
                <a:cs typeface="Open Sans"/>
                <a:sym typeface="Open Sans"/>
              </a:rPr>
              <a:t>Equation used to determine isotope </a:t>
            </a:r>
            <a:r>
              <a:rPr lang="en-US" sz="1800">
                <a:solidFill>
                  <a:schemeClr val="dk1"/>
                </a:solidFill>
                <a:latin typeface="Open Sans"/>
                <a:ea typeface="Open Sans"/>
                <a:cs typeface="Open Sans"/>
                <a:sym typeface="Open Sans"/>
              </a:rPr>
              <a:t>concentration</a:t>
            </a:r>
            <a:r>
              <a:rPr lang="en-US" sz="1800">
                <a:solidFill>
                  <a:schemeClr val="dk1"/>
                </a:solidFill>
                <a:latin typeface="Open Sans"/>
                <a:ea typeface="Open Sans"/>
                <a:cs typeface="Open Sans"/>
                <a:sym typeface="Open Sans"/>
              </a:rPr>
              <a:t> [3].</a:t>
            </a:r>
            <a:r>
              <a:rPr b="0" i="0" lang="en-US" sz="1800" u="none" cap="none" strike="noStrike">
                <a:solidFill>
                  <a:schemeClr val="dk1"/>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p:txBody>
      </p:sp>
      <p:sp>
        <p:nvSpPr>
          <p:cNvPr id="133" name="Google Shape;133;p1"/>
          <p:cNvSpPr txBox="1"/>
          <p:nvPr/>
        </p:nvSpPr>
        <p:spPr>
          <a:xfrm>
            <a:off x="17861213" y="23364300"/>
            <a:ext cx="5323200" cy="22164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200"/>
              <a:buFont typeface="Arial"/>
              <a:buNone/>
            </a:pPr>
            <a:r>
              <a:rPr b="0" i="1" lang="en-US" sz="2200" u="none" cap="none" strike="noStrike">
                <a:solidFill>
                  <a:schemeClr val="dk1"/>
                </a:solidFill>
                <a:latin typeface="Open Sans"/>
                <a:ea typeface="Open Sans"/>
                <a:cs typeface="Open Sans"/>
                <a:sym typeface="Open Sans"/>
              </a:rPr>
              <a:t>C</a:t>
            </a:r>
            <a:r>
              <a:rPr b="0" i="0" lang="en-US" sz="2200" u="none" cap="none" strike="noStrike">
                <a:solidFill>
                  <a:schemeClr val="dk1"/>
                </a:solidFill>
                <a:latin typeface="Open Sans"/>
                <a:ea typeface="Open Sans"/>
                <a:cs typeface="Open Sans"/>
                <a:sym typeface="Open Sans"/>
              </a:rPr>
              <a:t> - Concentration (ppb</a:t>
            </a:r>
            <a:r>
              <a:rPr lang="en-US" sz="2200">
                <a:solidFill>
                  <a:schemeClr val="dk1"/>
                </a:solidFill>
                <a:latin typeface="Open Sans"/>
                <a:ea typeface="Open Sans"/>
                <a:cs typeface="Open Sans"/>
                <a:sym typeface="Open Sans"/>
              </a:rPr>
              <a:t>)</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rPr b="0" i="1" lang="en-US" sz="2200" u="none" cap="none" strike="noStrike">
                <a:solidFill>
                  <a:schemeClr val="dk1"/>
                </a:solidFill>
                <a:latin typeface="Open Sans"/>
                <a:ea typeface="Open Sans"/>
                <a:cs typeface="Open Sans"/>
                <a:sym typeface="Open Sans"/>
              </a:rPr>
              <a:t>N </a:t>
            </a:r>
            <a:r>
              <a:rPr b="0" i="0" lang="en-US" sz="2200" u="none" cap="none" strike="noStrike">
                <a:solidFill>
                  <a:schemeClr val="dk1"/>
                </a:solidFill>
                <a:latin typeface="Open Sans"/>
                <a:ea typeface="Open Sans"/>
                <a:cs typeface="Open Sans"/>
                <a:sym typeface="Open Sans"/>
              </a:rPr>
              <a:t>- Counts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ϵ - efficiency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rPr b="0" i="1" lang="en-US" sz="2200" u="none" cap="none" strike="noStrike">
                <a:solidFill>
                  <a:schemeClr val="dk1"/>
                </a:solidFill>
                <a:latin typeface="Open Sans"/>
                <a:ea typeface="Open Sans"/>
                <a:cs typeface="Open Sans"/>
                <a:sym typeface="Open Sans"/>
              </a:rPr>
              <a:t>M </a:t>
            </a:r>
            <a:r>
              <a:rPr b="0" i="0" lang="en-US" sz="2200" u="none" cap="none" strike="noStrike">
                <a:solidFill>
                  <a:schemeClr val="dk1"/>
                </a:solidFill>
                <a:latin typeface="Open Sans"/>
                <a:ea typeface="Open Sans"/>
                <a:cs typeface="Open Sans"/>
                <a:sym typeface="Open Sans"/>
              </a:rPr>
              <a:t>- mass of the sample (g)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P𝛾 - Probability of Emission </a:t>
            </a:r>
            <a:endParaRPr b="0" i="0" sz="22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2200"/>
              <a:buFont typeface="Arial"/>
              <a:buNone/>
            </a:pPr>
            <a:r>
              <a:rPr b="0" i="1" lang="en-US" sz="2200" u="none" cap="none" strike="noStrike">
                <a:solidFill>
                  <a:schemeClr val="dk1"/>
                </a:solidFill>
                <a:latin typeface="Open Sans"/>
                <a:ea typeface="Open Sans"/>
                <a:cs typeface="Open Sans"/>
                <a:sym typeface="Open Sans"/>
              </a:rPr>
              <a:t>LT</a:t>
            </a:r>
            <a:r>
              <a:rPr b="0" i="0" lang="en-US" sz="2200" u="none" cap="none" strike="noStrike">
                <a:solidFill>
                  <a:schemeClr val="dk1"/>
                </a:solidFill>
                <a:latin typeface="Open Sans"/>
                <a:ea typeface="Open Sans"/>
                <a:cs typeface="Open Sans"/>
                <a:sym typeface="Open Sans"/>
              </a:rPr>
              <a:t> - Live time of the sample (</a:t>
            </a:r>
            <a:r>
              <a:rPr lang="en-US" sz="2200">
                <a:solidFill>
                  <a:schemeClr val="dk1"/>
                </a:solidFill>
                <a:latin typeface="Open Sans"/>
                <a:ea typeface="Open Sans"/>
                <a:cs typeface="Open Sans"/>
                <a:sym typeface="Open Sans"/>
              </a:rPr>
              <a:t>Min</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p:txBody>
      </p:sp>
      <p:sp>
        <p:nvSpPr>
          <p:cNvPr id="134" name="Google Shape;134;p1"/>
          <p:cNvSpPr txBox="1"/>
          <p:nvPr/>
        </p:nvSpPr>
        <p:spPr>
          <a:xfrm>
            <a:off x="35845075" y="22745075"/>
            <a:ext cx="7260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a:t>
            </a:r>
            <a:r>
              <a:rPr lang="en-US" sz="1800">
                <a:solidFill>
                  <a:schemeClr val="dk1"/>
                </a:solidFill>
                <a:latin typeface="Open Sans"/>
                <a:ea typeface="Open Sans"/>
                <a:cs typeface="Open Sans"/>
                <a:sym typeface="Open Sans"/>
              </a:rPr>
              <a:t>8</a:t>
            </a:r>
            <a:r>
              <a:rPr b="0" i="0" lang="en-US" sz="1800" u="none" cap="none" strike="noStrike">
                <a:solidFill>
                  <a:schemeClr val="dk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Spectra of both the Zurich powder sample and background. </a:t>
            </a:r>
            <a:r>
              <a:rPr b="0" i="0" lang="en-US" sz="2200" u="none" cap="none" strike="noStrike">
                <a:solidFill>
                  <a:schemeClr val="dk1"/>
                </a:solidFill>
                <a:latin typeface="Open Sans"/>
                <a:ea typeface="Open Sans"/>
                <a:cs typeface="Open Sans"/>
                <a:sym typeface="Open Sans"/>
              </a:rPr>
              <a:t> </a:t>
            </a:r>
            <a:endParaRPr b="0" i="0" sz="2200" u="none" cap="none" strike="noStrike">
              <a:solidFill>
                <a:schemeClr val="dk1"/>
              </a:solidFill>
              <a:latin typeface="Open Sans"/>
              <a:ea typeface="Open Sans"/>
              <a:cs typeface="Open Sans"/>
              <a:sym typeface="Open Sans"/>
            </a:endParaRPr>
          </a:p>
        </p:txBody>
      </p:sp>
      <p:sp>
        <p:nvSpPr>
          <p:cNvPr id="135" name="Google Shape;135;p1"/>
          <p:cNvSpPr txBox="1"/>
          <p:nvPr/>
        </p:nvSpPr>
        <p:spPr>
          <a:xfrm>
            <a:off x="17151038" y="31074150"/>
            <a:ext cx="6572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Fig. </a:t>
            </a:r>
            <a:r>
              <a:rPr lang="en-US" sz="1800">
                <a:solidFill>
                  <a:schemeClr val="dk1"/>
                </a:solidFill>
                <a:latin typeface="Open Sans"/>
                <a:ea typeface="Open Sans"/>
                <a:cs typeface="Open Sans"/>
                <a:sym typeface="Open Sans"/>
              </a:rPr>
              <a:t>5</a:t>
            </a:r>
            <a:r>
              <a:rPr b="0" i="0" lang="en-US" sz="1800" u="none" cap="none" strike="noStrike">
                <a:solidFill>
                  <a:schemeClr val="dk1"/>
                </a:solidFill>
                <a:latin typeface="Open Sans"/>
                <a:ea typeface="Open Sans"/>
                <a:cs typeface="Open Sans"/>
                <a:sym typeface="Open Sans"/>
              </a:rPr>
              <a:t> Efficiency Curve used to determine efficiency of Co-60</a:t>
            </a:r>
            <a:endParaRPr b="0" i="0" sz="1800" u="none" cap="none" strike="noStrike">
              <a:solidFill>
                <a:schemeClr val="dk1"/>
              </a:solidFill>
              <a:latin typeface="Open Sans"/>
              <a:ea typeface="Open Sans"/>
              <a:cs typeface="Open Sans"/>
              <a:sym typeface="Open Sans"/>
            </a:endParaRPr>
          </a:p>
        </p:txBody>
      </p:sp>
      <p:sp>
        <p:nvSpPr>
          <p:cNvPr id="136" name="Google Shape;136;p1"/>
          <p:cNvSpPr txBox="1"/>
          <p:nvPr/>
        </p:nvSpPr>
        <p:spPr>
          <a:xfrm>
            <a:off x="11984075" y="30777100"/>
            <a:ext cx="5323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Eqn. 2 - Efficiency Equation, used </a:t>
            </a:r>
            <a:r>
              <a:rPr lang="en-US" sz="1800">
                <a:solidFill>
                  <a:schemeClr val="dk1"/>
                </a:solidFill>
                <a:latin typeface="Open Sans"/>
                <a:ea typeface="Open Sans"/>
                <a:cs typeface="Open Sans"/>
                <a:sym typeface="Open Sans"/>
              </a:rPr>
              <a:t>to determine the unique efficiency for each detector, </a:t>
            </a:r>
            <a:r>
              <a:rPr b="0" i="0" lang="en-US" sz="1800" u="none" cap="none" strike="noStrike">
                <a:solidFill>
                  <a:schemeClr val="dk1"/>
                </a:solidFill>
                <a:latin typeface="Open Sans"/>
                <a:ea typeface="Open Sans"/>
                <a:cs typeface="Open Sans"/>
                <a:sym typeface="Open Sans"/>
              </a:rPr>
              <a:t>  spectrum</a:t>
            </a:r>
            <a:r>
              <a:rPr lang="en-US" sz="1800">
                <a:solidFill>
                  <a:schemeClr val="dk1"/>
                </a:solidFill>
                <a:latin typeface="Open Sans"/>
                <a:ea typeface="Open Sans"/>
                <a:cs typeface="Open Sans"/>
                <a:sym typeface="Open Sans"/>
              </a:rPr>
              <a:t>, and sample geometry [3].</a:t>
            </a:r>
            <a:endParaRPr b="0" i="0" sz="1800" u="none" cap="none" strike="noStrike">
              <a:solidFill>
                <a:schemeClr val="dk1"/>
              </a:solidFill>
              <a:latin typeface="Open Sans"/>
              <a:ea typeface="Open Sans"/>
              <a:cs typeface="Open Sans"/>
              <a:sym typeface="Open Sans"/>
            </a:endParaRPr>
          </a:p>
        </p:txBody>
      </p:sp>
      <p:sp>
        <p:nvSpPr>
          <p:cNvPr id="137" name="Google Shape;137;p1"/>
          <p:cNvSpPr txBox="1"/>
          <p:nvPr/>
        </p:nvSpPr>
        <p:spPr>
          <a:xfrm>
            <a:off x="25255475" y="16261325"/>
            <a:ext cx="17621400" cy="26781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Font typeface="Open Sans"/>
              <a:buChar char="●"/>
            </a:pPr>
            <a:r>
              <a:rPr lang="en-US" sz="2200">
                <a:solidFill>
                  <a:schemeClr val="dk1"/>
                </a:solidFill>
                <a:latin typeface="Open Sans"/>
                <a:ea typeface="Open Sans"/>
                <a:cs typeface="Open Sans"/>
                <a:sym typeface="Open Sans"/>
              </a:rPr>
              <a:t>The analyzed sample is 316L stainless steel powder which is used for laser metal printing (see Fig. 7). Materials such as these could have many applications to designing </a:t>
            </a:r>
            <a:r>
              <a:rPr lang="en-US" sz="2200">
                <a:solidFill>
                  <a:schemeClr val="dk1"/>
                </a:solidFill>
                <a:latin typeface="Open Sans"/>
                <a:ea typeface="Open Sans"/>
                <a:cs typeface="Open Sans"/>
                <a:sym typeface="Open Sans"/>
              </a:rPr>
              <a:t>underground</a:t>
            </a:r>
            <a:r>
              <a:rPr lang="en-US" sz="2200">
                <a:solidFill>
                  <a:schemeClr val="dk1"/>
                </a:solidFill>
                <a:latin typeface="Open Sans"/>
                <a:ea typeface="Open Sans"/>
                <a:cs typeface="Open Sans"/>
                <a:sym typeface="Open Sans"/>
              </a:rPr>
              <a:t> physics experiments. </a:t>
            </a:r>
            <a:endParaRPr sz="2200">
              <a:solidFill>
                <a:schemeClr val="dk1"/>
              </a:solidFill>
              <a:latin typeface="Open Sans"/>
              <a:ea typeface="Open Sans"/>
              <a:cs typeface="Open Sans"/>
              <a:sym typeface="Open Sans"/>
            </a:endParaRPr>
          </a:p>
          <a:p>
            <a:pPr indent="-393700" lvl="0" marL="457200" rtl="0" algn="l">
              <a:spcBef>
                <a:spcPts val="0"/>
              </a:spcBef>
              <a:spcAft>
                <a:spcPts val="0"/>
              </a:spcAft>
              <a:buClr>
                <a:schemeClr val="dk1"/>
              </a:buClr>
              <a:buSzPts val="2600"/>
              <a:buFont typeface="Open Sans"/>
              <a:buChar char="●"/>
            </a:pPr>
            <a:r>
              <a:rPr lang="en-US" sz="2200">
                <a:solidFill>
                  <a:schemeClr val="dk1"/>
                </a:solidFill>
                <a:latin typeface="Open Sans"/>
                <a:ea typeface="Open Sans"/>
                <a:cs typeface="Open Sans"/>
                <a:sym typeface="Open Sans"/>
              </a:rPr>
              <a:t>From the collected spectra, net counts (sample - background) are determined for each spectral line (see Fig. 8). Eqn. 1 is then used to determine the concentration of U, Th, and K present in the sample (see Table 1 for the concentrations present in the Zurich powder spectrum). </a:t>
            </a:r>
            <a:endParaRPr sz="2200">
              <a:solidFill>
                <a:schemeClr val="dk1"/>
              </a:solidFill>
              <a:latin typeface="Open Sans"/>
              <a:ea typeface="Open Sans"/>
              <a:cs typeface="Open Sans"/>
              <a:sym typeface="Open Sans"/>
            </a:endParaRPr>
          </a:p>
          <a:p>
            <a:pPr indent="0" lvl="0" marL="457200" rtl="0" algn="l">
              <a:spcBef>
                <a:spcPts val="0"/>
              </a:spcBef>
              <a:spcAft>
                <a:spcPts val="0"/>
              </a:spcAft>
              <a:buNone/>
            </a:pPr>
            <a:r>
              <a:t/>
            </a:r>
            <a:endParaRPr sz="2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b="0" i="0" sz="2200" u="none" cap="none" strike="noStrike">
              <a:solidFill>
                <a:schemeClr val="dk1"/>
              </a:solidFill>
              <a:latin typeface="Open Sans"/>
              <a:ea typeface="Open Sans"/>
              <a:cs typeface="Open Sans"/>
              <a:sym typeface="Open Sans"/>
            </a:endParaRPr>
          </a:p>
        </p:txBody>
      </p:sp>
      <p:sp>
        <p:nvSpPr>
          <p:cNvPr id="138" name="Google Shape;138;p1"/>
          <p:cNvSpPr txBox="1"/>
          <p:nvPr/>
        </p:nvSpPr>
        <p:spPr>
          <a:xfrm>
            <a:off x="791150" y="21693663"/>
            <a:ext cx="10972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600" u="none" cap="none" strike="noStrike">
                <a:solidFill>
                  <a:schemeClr val="dk1"/>
                </a:solidFill>
                <a:latin typeface="Open Sans"/>
                <a:ea typeface="Open Sans"/>
                <a:cs typeface="Open Sans"/>
                <a:sym typeface="Open Sans"/>
              </a:rPr>
              <a:t>Calibration and Measurement </a:t>
            </a:r>
            <a:endParaRPr b="0" i="0" sz="2600" u="none" cap="none" strike="noStrike">
              <a:solidFill>
                <a:schemeClr val="dk1"/>
              </a:solidFill>
              <a:latin typeface="Open Sans"/>
              <a:ea typeface="Open Sans"/>
              <a:cs typeface="Open Sans"/>
              <a:sym typeface="Open Sans"/>
            </a:endParaRPr>
          </a:p>
        </p:txBody>
      </p:sp>
      <p:pic>
        <p:nvPicPr>
          <p:cNvPr id="139" name="Google Shape;139;p1" title="BHSU-Full-Logo.png"/>
          <p:cNvPicPr preferRelativeResize="0"/>
          <p:nvPr/>
        </p:nvPicPr>
        <p:blipFill rotWithShape="1">
          <a:blip r:embed="rId11">
            <a:alphaModFix/>
          </a:blip>
          <a:srcRect b="0" l="0" r="0" t="0"/>
          <a:stretch/>
        </p:blipFill>
        <p:spPr>
          <a:xfrm>
            <a:off x="1636400" y="1212200"/>
            <a:ext cx="2743199" cy="1868533"/>
          </a:xfrm>
          <a:prstGeom prst="rect">
            <a:avLst/>
          </a:prstGeom>
          <a:noFill/>
          <a:ln>
            <a:noFill/>
          </a:ln>
        </p:spPr>
      </p:pic>
      <p:sp>
        <p:nvSpPr>
          <p:cNvPr id="140" name="Google Shape;140;p1"/>
          <p:cNvSpPr/>
          <p:nvPr/>
        </p:nvSpPr>
        <p:spPr>
          <a:xfrm>
            <a:off x="854150" y="11456688"/>
            <a:ext cx="3607800" cy="64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1" name="Google Shape;141;p1"/>
          <p:cNvSpPr txBox="1"/>
          <p:nvPr/>
        </p:nvSpPr>
        <p:spPr>
          <a:xfrm>
            <a:off x="854150" y="11299888"/>
            <a:ext cx="3607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dk1"/>
                </a:solidFill>
                <a:latin typeface="Open Sans"/>
                <a:ea typeface="Open Sans"/>
                <a:cs typeface="Open Sans"/>
                <a:sym typeface="Open Sans"/>
              </a:rPr>
              <a:t>Background</a:t>
            </a:r>
            <a:endParaRPr sz="4800">
              <a:solidFill>
                <a:schemeClr val="dk1"/>
              </a:solidFill>
              <a:latin typeface="Open Sans"/>
              <a:ea typeface="Open Sans"/>
              <a:cs typeface="Open Sans"/>
              <a:sym typeface="Open Sans"/>
            </a:endParaRPr>
          </a:p>
        </p:txBody>
      </p:sp>
      <p:sp>
        <p:nvSpPr>
          <p:cNvPr id="142" name="Google Shape;142;p1"/>
          <p:cNvSpPr/>
          <p:nvPr/>
        </p:nvSpPr>
        <p:spPr>
          <a:xfrm>
            <a:off x="24519925" y="27313825"/>
            <a:ext cx="18837900" cy="20088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1"/>
          <p:cNvSpPr txBox="1"/>
          <p:nvPr/>
        </p:nvSpPr>
        <p:spPr>
          <a:xfrm>
            <a:off x="25435804" y="27656463"/>
            <a:ext cx="16793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chemeClr val="dk1"/>
                </a:solidFill>
                <a:latin typeface="Open Sans"/>
                <a:ea typeface="Open Sans"/>
                <a:cs typeface="Open Sans"/>
                <a:sym typeface="Open Sans"/>
              </a:rPr>
              <a:t>This project was funded by NSF Award 2150517. </a:t>
            </a:r>
            <a:r>
              <a:rPr b="0" i="0" lang="en-US" sz="2200" u="none" cap="none" strike="noStrike">
                <a:solidFill>
                  <a:schemeClr val="dk1"/>
                </a:solidFill>
                <a:latin typeface="Open Sans"/>
                <a:ea typeface="Open Sans"/>
                <a:cs typeface="Open Sans"/>
                <a:sym typeface="Open Sans"/>
              </a:rPr>
              <a:t>We thank the </a:t>
            </a:r>
            <a:r>
              <a:rPr b="0" i="0" lang="en-US" sz="22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17"/>
                  </a:ext>
                </a:extLst>
              </a:rPr>
              <a:t>National Science Foundation</a:t>
            </a:r>
            <a:r>
              <a:rPr b="0" i="0" lang="en-US" sz="2200" u="none" cap="none" strike="noStrike">
                <a:solidFill>
                  <a:schemeClr val="dk1"/>
                </a:solidFill>
                <a:latin typeface="Open Sans"/>
                <a:ea typeface="Open Sans"/>
                <a:cs typeface="Open Sans"/>
                <a:sym typeface="Open Sans"/>
              </a:rPr>
              <a:t> for funding research experiences for undergraduate students such as this project.  We also thank Olivia Cantrell, Dylan Chase, Isabella Lopez, Zachary Spangler, and Doug Tiedt for their help moving the HPGe detectors and the Pb-shielding. We would also like to thank Jay Hockhalter and Robyn Varland for ensuring we had the proper PPE underground and giving us rides between the Yates and Ross shafts. </a:t>
            </a:r>
            <a:endParaRPr b="0" i="0" sz="2200" u="none" cap="none" strike="noStrike">
              <a:solidFill>
                <a:schemeClr val="dk1"/>
              </a:solidFill>
              <a:latin typeface="Open Sans"/>
              <a:ea typeface="Open Sans"/>
              <a:cs typeface="Open Sans"/>
              <a:sym typeface="Open Sans"/>
            </a:endParaRPr>
          </a:p>
        </p:txBody>
      </p:sp>
      <p:sp>
        <p:nvSpPr>
          <p:cNvPr id="144" name="Google Shape;144;p1"/>
          <p:cNvSpPr/>
          <p:nvPr/>
        </p:nvSpPr>
        <p:spPr>
          <a:xfrm>
            <a:off x="25611250" y="27000925"/>
            <a:ext cx="5880600" cy="57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5" name="Google Shape;145;p1"/>
          <p:cNvSpPr txBox="1"/>
          <p:nvPr/>
        </p:nvSpPr>
        <p:spPr>
          <a:xfrm>
            <a:off x="25639775" y="26087750"/>
            <a:ext cx="6077100" cy="173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i="0" lang="en-US" sz="4800" u="none" cap="none" strike="noStrike">
                <a:solidFill>
                  <a:schemeClr val="dk1"/>
                </a:solidFill>
                <a:latin typeface="Open Sans"/>
                <a:ea typeface="Open Sans"/>
                <a:cs typeface="Open Sans"/>
                <a:sym typeface="Open Sans"/>
              </a:rPr>
              <a:t>Acknowledgements</a:t>
            </a:r>
            <a:r>
              <a:rPr b="0" i="0" lang="en-US" sz="10080" u="none" cap="none" strike="noStrike">
                <a:solidFill>
                  <a:schemeClr val="dk1"/>
                </a:solidFill>
                <a:latin typeface="Calibri"/>
                <a:ea typeface="Calibri"/>
                <a:cs typeface="Calibri"/>
                <a:sym typeface="Calibri"/>
              </a:rPr>
              <a:t> </a:t>
            </a:r>
            <a:endParaRPr b="0" i="0" sz="10080" u="none" cap="none" strike="noStrike">
              <a:solidFill>
                <a:schemeClr val="dk1"/>
              </a:solidFill>
              <a:latin typeface="Calibri"/>
              <a:ea typeface="Calibri"/>
              <a:cs typeface="Calibri"/>
              <a:sym typeface="Calibri"/>
            </a:endParaRPr>
          </a:p>
        </p:txBody>
      </p:sp>
      <p:sp>
        <p:nvSpPr>
          <p:cNvPr id="146" name="Google Shape;146;p1"/>
          <p:cNvSpPr/>
          <p:nvPr/>
        </p:nvSpPr>
        <p:spPr>
          <a:xfrm>
            <a:off x="24519925" y="29860450"/>
            <a:ext cx="18837900" cy="2849100"/>
          </a:xfrm>
          <a:prstGeom prst="roundRect">
            <a:avLst>
              <a:gd fmla="val 1727" name="adj"/>
            </a:avLst>
          </a:prstGeom>
          <a:solidFill>
            <a:schemeClr val="lt1"/>
          </a:solidFill>
          <a:ln cap="flat" cmpd="sng" w="57150">
            <a:solidFill>
              <a:srgbClr val="15390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1"/>
          <p:cNvSpPr/>
          <p:nvPr/>
        </p:nvSpPr>
        <p:spPr>
          <a:xfrm>
            <a:off x="25436800" y="30530575"/>
            <a:ext cx="5323200" cy="5799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8" name="Google Shape;148;p1"/>
          <p:cNvSpPr/>
          <p:nvPr/>
        </p:nvSpPr>
        <p:spPr>
          <a:xfrm>
            <a:off x="25436800" y="29565675"/>
            <a:ext cx="3607800" cy="46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9" name="Google Shape;149;p1"/>
          <p:cNvSpPr txBox="1"/>
          <p:nvPr/>
        </p:nvSpPr>
        <p:spPr>
          <a:xfrm>
            <a:off x="25589975" y="29271413"/>
            <a:ext cx="3607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dk1"/>
                </a:solidFill>
                <a:latin typeface="Open Sans"/>
                <a:ea typeface="Open Sans"/>
                <a:cs typeface="Open Sans"/>
                <a:sym typeface="Open Sans"/>
              </a:rPr>
              <a:t>References </a:t>
            </a:r>
            <a:endParaRPr sz="4800">
              <a:solidFill>
                <a:schemeClr val="dk1"/>
              </a:solidFill>
              <a:latin typeface="Open Sans"/>
              <a:ea typeface="Open Sans"/>
              <a:cs typeface="Open Sans"/>
              <a:sym typeface="Open Sans"/>
            </a:endParaRPr>
          </a:p>
        </p:txBody>
      </p:sp>
      <p:sp>
        <p:nvSpPr>
          <p:cNvPr id="150" name="Google Shape;150;p1"/>
          <p:cNvSpPr txBox="1"/>
          <p:nvPr/>
        </p:nvSpPr>
        <p:spPr>
          <a:xfrm>
            <a:off x="24655750" y="29933275"/>
            <a:ext cx="16492500" cy="5522700"/>
          </a:xfrm>
          <a:prstGeom prst="rect">
            <a:avLst/>
          </a:prstGeom>
          <a:noFill/>
          <a:ln>
            <a:noFill/>
          </a:ln>
        </p:spPr>
        <p:txBody>
          <a:bodyPr anchorCtr="0" anchor="t" bIns="91425" lIns="91425" spcFirstLastPara="1" rIns="91425" wrap="square" tIns="91425">
            <a:spAutoFit/>
          </a:bodyPr>
          <a:lstStyle/>
          <a:p>
            <a:pPr indent="-298450" lvl="0" marL="457200" rtl="0" algn="l">
              <a:lnSpc>
                <a:spcPct val="200000"/>
              </a:lnSpc>
              <a:spcBef>
                <a:spcPts val="0"/>
              </a:spcBef>
              <a:spcAft>
                <a:spcPts val="0"/>
              </a:spcAft>
              <a:buClr>
                <a:schemeClr val="dk1"/>
              </a:buClr>
              <a:buSzPts val="1100"/>
              <a:buFont typeface="Open Sans"/>
              <a:buAutoNum type="arabicPeriod"/>
            </a:pPr>
            <a:r>
              <a:rPr lang="en-US" sz="1100">
                <a:solidFill>
                  <a:schemeClr val="dk1"/>
                </a:solidFill>
                <a:latin typeface="Open Sans"/>
                <a:ea typeface="Open Sans"/>
                <a:cs typeface="Open Sans"/>
                <a:sym typeface="Open Sans"/>
              </a:rPr>
              <a:t>Mount, B., Applied Radiation and Isotopes (2017), dx.doi.org/10.1016/j.apradiso.2017.02.025. Accessed 23 Jul. 2025.</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i="1" lang="en-US" sz="1100">
                <a:solidFill>
                  <a:schemeClr val="dk1"/>
                </a:solidFill>
                <a:latin typeface="Open Sans"/>
                <a:ea typeface="Open Sans"/>
                <a:cs typeface="Open Sans"/>
                <a:sym typeface="Open Sans"/>
              </a:rPr>
              <a:t>Dark Matter Detection Receives 10-Ton Upgrade | College of Letters &amp; Science, University of Wisconsin-Madison</a:t>
            </a:r>
            <a:r>
              <a:rPr lang="en-US" sz="1100">
                <a:solidFill>
                  <a:schemeClr val="dk1"/>
                </a:solidFill>
                <a:latin typeface="Open Sans"/>
                <a:ea typeface="Open Sans"/>
                <a:cs typeface="Open Sans"/>
                <a:sym typeface="Open Sans"/>
              </a:rPr>
              <a:t>. ls.wisc.edu/news/dark-matter-detection-receives-10-ton-upgrade. Accessed 21 Jul. 2025.</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lang="en-US" sz="1100">
                <a:solidFill>
                  <a:schemeClr val="dk1"/>
                </a:solidFill>
                <a:latin typeface="Open Sans"/>
                <a:ea typeface="Open Sans"/>
                <a:cs typeface="Open Sans"/>
                <a:sym typeface="Open Sans"/>
              </a:rPr>
              <a:t>Gilmore, Gordon. </a:t>
            </a:r>
            <a:r>
              <a:rPr i="1" lang="en-US" sz="1100">
                <a:solidFill>
                  <a:schemeClr val="dk1"/>
                </a:solidFill>
                <a:latin typeface="Open Sans"/>
                <a:ea typeface="Open Sans"/>
                <a:cs typeface="Open Sans"/>
                <a:sym typeface="Open Sans"/>
              </a:rPr>
              <a:t>Practical Gamma-ray Spectrometry</a:t>
            </a:r>
            <a:r>
              <a:rPr lang="en-US" sz="1100">
                <a:solidFill>
                  <a:schemeClr val="dk1"/>
                </a:solidFill>
                <a:latin typeface="Open Sans"/>
                <a:ea typeface="Open Sans"/>
                <a:cs typeface="Open Sans"/>
                <a:sym typeface="Open Sans"/>
              </a:rPr>
              <a:t>. Second Edition. John Wiley &amp; Sons, Ltd., 2008. </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i="1" lang="en-US" sz="1100">
                <a:solidFill>
                  <a:schemeClr val="dk1"/>
                </a:solidFill>
                <a:latin typeface="Open Sans"/>
                <a:ea typeface="Open Sans"/>
                <a:cs typeface="Open Sans"/>
                <a:sym typeface="Open Sans"/>
              </a:rPr>
              <a:t>Uranium-235 and Uranium-238 | Hazardous Waste Cleanup Levels | Washington University in St. Louis</a:t>
            </a:r>
            <a:r>
              <a:rPr lang="en-US" sz="1100">
                <a:solidFill>
                  <a:schemeClr val="dk1"/>
                </a:solidFill>
                <a:latin typeface="Open Sans"/>
                <a:ea typeface="Open Sans"/>
                <a:cs typeface="Open Sans"/>
                <a:sym typeface="Open Sans"/>
              </a:rPr>
              <a:t>. sites.wustl.edu/hazardouswaste/radionuclides/uranium/. Accessed 21 Jul. 2025.</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lang="en-US" sz="1100">
                <a:solidFill>
                  <a:schemeClr val="dk1"/>
                </a:solidFill>
                <a:latin typeface="Open Sans"/>
                <a:ea typeface="Open Sans"/>
                <a:cs typeface="Open Sans"/>
                <a:sym typeface="Open Sans"/>
              </a:rPr>
              <a:t>Thorium-230 and Thorium-232 | Hazardous Waste Cleanup Levels | Washington University in St. Louis. sites.wustl.edu/hazardouswaste/radionuclides/thorium/. Accessed 21 Jul. 2025.</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lang="en-US" sz="1100">
                <a:solidFill>
                  <a:schemeClr val="dk1"/>
                </a:solidFill>
                <a:latin typeface="Open Sans"/>
                <a:ea typeface="Open Sans"/>
                <a:cs typeface="Open Sans"/>
                <a:sym typeface="Open Sans"/>
              </a:rPr>
              <a:t>Akerib, D. S., et al. “The LUX-ZEPLIN (LZ) Radioactivity and Cleanliness Control Programs.” </a:t>
            </a:r>
            <a:r>
              <a:rPr i="1" lang="en-US" sz="1100">
                <a:solidFill>
                  <a:schemeClr val="dk1"/>
                </a:solidFill>
                <a:latin typeface="Open Sans"/>
                <a:ea typeface="Open Sans"/>
                <a:cs typeface="Open Sans"/>
                <a:sym typeface="Open Sans"/>
              </a:rPr>
              <a:t>The European Physical Journal C</a:t>
            </a:r>
            <a:r>
              <a:rPr lang="en-US" sz="1100">
                <a:solidFill>
                  <a:schemeClr val="dk1"/>
                </a:solidFill>
                <a:latin typeface="Open Sans"/>
                <a:ea typeface="Open Sans"/>
                <a:cs typeface="Open Sans"/>
                <a:sym typeface="Open Sans"/>
              </a:rPr>
              <a:t>, vol. 80, no. 11, Nov. 2020. </a:t>
            </a:r>
            <a:r>
              <a:rPr i="1" lang="en-US" sz="1100">
                <a:solidFill>
                  <a:schemeClr val="dk1"/>
                </a:solidFill>
                <a:latin typeface="Open Sans"/>
                <a:ea typeface="Open Sans"/>
                <a:cs typeface="Open Sans"/>
                <a:sym typeface="Open Sans"/>
              </a:rPr>
              <a:t>arXiv.org</a:t>
            </a:r>
            <a:r>
              <a:rPr lang="en-US" sz="1100">
                <a:solidFill>
                  <a:schemeClr val="dk1"/>
                </a:solidFill>
                <a:latin typeface="Open Sans"/>
                <a:ea typeface="Open Sans"/>
                <a:cs typeface="Open Sans"/>
                <a:sym typeface="Open Sans"/>
              </a:rPr>
              <a:t>, doi.org/10.1140/epjc/s10052-020-8420-x. Accessed 23 Jul. 2025. </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i="1" lang="en-US" sz="1100">
                <a:solidFill>
                  <a:schemeClr val="dk1"/>
                </a:solidFill>
                <a:latin typeface="Open Sans"/>
                <a:ea typeface="Open Sans"/>
                <a:cs typeface="Open Sans"/>
                <a:sym typeface="Open Sans"/>
              </a:rPr>
              <a:t>PeakEasy</a:t>
            </a:r>
            <a:r>
              <a:rPr lang="en-US" sz="1100">
                <a:solidFill>
                  <a:schemeClr val="dk1"/>
                </a:solidFill>
                <a:latin typeface="Open Sans"/>
                <a:ea typeface="Open Sans"/>
                <a:cs typeface="Open Sans"/>
                <a:sym typeface="Open Sans"/>
              </a:rPr>
              <a:t>. peakeasy.lanl.gov/. Accessed 23 Jul. 2025.</a:t>
            </a:r>
            <a:endParaRPr sz="1100">
              <a:solidFill>
                <a:schemeClr val="dk1"/>
              </a:solidFill>
              <a:latin typeface="Open Sans"/>
              <a:ea typeface="Open Sans"/>
              <a:cs typeface="Open Sans"/>
              <a:sym typeface="Open Sans"/>
            </a:endParaRPr>
          </a:p>
          <a:p>
            <a:pPr indent="-298450" lvl="0" marL="457200" rtl="0" algn="l">
              <a:lnSpc>
                <a:spcPct val="200000"/>
              </a:lnSpc>
              <a:spcBef>
                <a:spcPts val="0"/>
              </a:spcBef>
              <a:spcAft>
                <a:spcPts val="0"/>
              </a:spcAft>
              <a:buClr>
                <a:schemeClr val="dk1"/>
              </a:buClr>
              <a:buSzPts val="1100"/>
              <a:buFont typeface="Open Sans"/>
              <a:buAutoNum type="arabicPeriod"/>
            </a:pPr>
            <a:r>
              <a:rPr lang="en-US" sz="1100">
                <a:solidFill>
                  <a:schemeClr val="dk1"/>
                </a:solidFill>
                <a:latin typeface="Open Sans"/>
                <a:ea typeface="Open Sans"/>
                <a:cs typeface="Open Sans"/>
                <a:sym typeface="Open Sans"/>
              </a:rPr>
              <a:t>Baxter, D., et al.  </a:t>
            </a:r>
            <a:r>
              <a:rPr i="1" lang="en-US" sz="1100">
                <a:solidFill>
                  <a:schemeClr val="dk1"/>
                </a:solidFill>
                <a:latin typeface="Open Sans"/>
                <a:ea typeface="Open Sans"/>
                <a:cs typeface="Open Sans"/>
                <a:sym typeface="Open Sans"/>
              </a:rPr>
              <a:t>[2203.07623] Snowmass2021 Cosmic Frontier White Paper: Calibrations and Backgrounds for Dark Matter Direct Detection</a:t>
            </a:r>
            <a:r>
              <a:rPr lang="en-US" sz="1100">
                <a:solidFill>
                  <a:schemeClr val="dk1"/>
                </a:solidFill>
                <a:latin typeface="Open Sans"/>
                <a:ea typeface="Open Sans"/>
                <a:cs typeface="Open Sans"/>
                <a:sym typeface="Open Sans"/>
              </a:rPr>
              <a:t>. arxiv.org/abs/2203.07623. Accessed 23 Jul. 2025.</a:t>
            </a:r>
            <a:endParaRPr i="1" sz="1100">
              <a:solidFill>
                <a:schemeClr val="dk1"/>
              </a:solidFill>
              <a:latin typeface="Open Sans"/>
              <a:ea typeface="Open Sans"/>
              <a:cs typeface="Open Sans"/>
              <a:sym typeface="Open Sans"/>
            </a:endParaRPr>
          </a:p>
          <a:p>
            <a:pPr indent="0" lvl="0" marL="0" rtl="0" algn="l">
              <a:lnSpc>
                <a:spcPct val="200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l">
              <a:lnSpc>
                <a:spcPct val="200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457200" marR="0" rtl="0" algn="l">
              <a:lnSpc>
                <a:spcPct val="200000"/>
              </a:lnSpc>
              <a:spcBef>
                <a:spcPts val="0"/>
              </a:spcBef>
              <a:spcAft>
                <a:spcPts val="0"/>
              </a:spcAft>
              <a:buNone/>
            </a:pPr>
            <a:r>
              <a:t/>
            </a:r>
            <a:endParaRPr sz="13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80"/>
              <a:buFont typeface="Arial"/>
              <a:buNone/>
            </a:pPr>
            <a:r>
              <a:t/>
            </a:r>
            <a:endParaRPr b="0" i="0" sz="10080" u="none" cap="none" strike="noStrike">
              <a:solidFill>
                <a:schemeClr val="dk1"/>
              </a:solidFill>
              <a:latin typeface="Calibri"/>
              <a:ea typeface="Calibri"/>
              <a:cs typeface="Calibri"/>
              <a:sym typeface="Calibri"/>
            </a:endParaRPr>
          </a:p>
        </p:txBody>
      </p:sp>
      <p:sp>
        <p:nvSpPr>
          <p:cNvPr id="151" name="Google Shape;151;p1"/>
          <p:cNvSpPr/>
          <p:nvPr/>
        </p:nvSpPr>
        <p:spPr>
          <a:xfrm>
            <a:off x="25757592" y="15524050"/>
            <a:ext cx="2045400" cy="57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2" name="Google Shape;152;p1"/>
          <p:cNvSpPr txBox="1"/>
          <p:nvPr/>
        </p:nvSpPr>
        <p:spPr>
          <a:xfrm>
            <a:off x="25934275" y="15352300"/>
            <a:ext cx="1868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dk1"/>
                </a:solidFill>
                <a:latin typeface="Open Sans"/>
                <a:ea typeface="Open Sans"/>
                <a:cs typeface="Open Sans"/>
                <a:sym typeface="Open Sans"/>
              </a:rPr>
              <a:t>Data</a:t>
            </a:r>
            <a:endParaRPr sz="4800">
              <a:solidFill>
                <a:schemeClr val="dk1"/>
              </a:solidFill>
              <a:latin typeface="Open Sans"/>
              <a:ea typeface="Open Sans"/>
              <a:cs typeface="Open Sans"/>
              <a:sym typeface="Open Sans"/>
            </a:endParaRPr>
          </a:p>
        </p:txBody>
      </p:sp>
      <p:pic>
        <p:nvPicPr>
          <p:cNvPr id="153" name="Google Shape;153;p1" title="ZurichPowderSpectrum.png"/>
          <p:cNvPicPr preferRelativeResize="0"/>
          <p:nvPr/>
        </p:nvPicPr>
        <p:blipFill>
          <a:blip r:embed="rId12">
            <a:alphaModFix/>
          </a:blip>
          <a:stretch>
            <a:fillRect/>
          </a:stretch>
        </p:blipFill>
        <p:spPr>
          <a:xfrm>
            <a:off x="35213425" y="18423575"/>
            <a:ext cx="7969091" cy="4248299"/>
          </a:xfrm>
          <a:prstGeom prst="rect">
            <a:avLst/>
          </a:prstGeom>
          <a:noFill/>
          <a:ln>
            <a:noFill/>
          </a:ln>
        </p:spPr>
      </p:pic>
      <p:pic>
        <p:nvPicPr>
          <p:cNvPr id="154" name="Google Shape;154;p1" title="Detector Diagram  (1).png"/>
          <p:cNvPicPr preferRelativeResize="0"/>
          <p:nvPr/>
        </p:nvPicPr>
        <p:blipFill rotWithShape="1">
          <a:blip r:embed="rId13">
            <a:alphaModFix/>
          </a:blip>
          <a:srcRect b="3259" l="21995" r="21577" t="9821"/>
          <a:stretch/>
        </p:blipFill>
        <p:spPr>
          <a:xfrm>
            <a:off x="37897525" y="4457375"/>
            <a:ext cx="4100100" cy="4736551"/>
          </a:xfrm>
          <a:prstGeom prst="rect">
            <a:avLst/>
          </a:prstGeom>
          <a:noFill/>
          <a:ln>
            <a:noFill/>
          </a:ln>
        </p:spPr>
      </p:pic>
      <p:pic>
        <p:nvPicPr>
          <p:cNvPr id="155" name="Google Shape;155;p1" title="MorganDetectorDiagram (1).png"/>
          <p:cNvPicPr preferRelativeResize="0"/>
          <p:nvPr/>
        </p:nvPicPr>
        <p:blipFill>
          <a:blip r:embed="rId14">
            <a:alphaModFix/>
          </a:blip>
          <a:stretch>
            <a:fillRect/>
          </a:stretch>
        </p:blipFill>
        <p:spPr>
          <a:xfrm>
            <a:off x="36442375" y="9151063"/>
            <a:ext cx="7010400" cy="5257775"/>
          </a:xfrm>
          <a:prstGeom prst="rect">
            <a:avLst/>
          </a:prstGeom>
          <a:noFill/>
          <a:ln>
            <a:noFill/>
          </a:ln>
        </p:spPr>
      </p:pic>
      <p:pic>
        <p:nvPicPr>
          <p:cNvPr id="156" name="Google Shape;156;p1" title="ConcentrationEquation.png"/>
          <p:cNvPicPr preferRelativeResize="0"/>
          <p:nvPr/>
        </p:nvPicPr>
        <p:blipFill>
          <a:blip r:embed="rId15">
            <a:alphaModFix/>
          </a:blip>
          <a:stretch>
            <a:fillRect/>
          </a:stretch>
        </p:blipFill>
        <p:spPr>
          <a:xfrm>
            <a:off x="17307277" y="21655775"/>
            <a:ext cx="5469430" cy="1539300"/>
          </a:xfrm>
          <a:prstGeom prst="rect">
            <a:avLst/>
          </a:prstGeom>
          <a:noFill/>
          <a:ln>
            <a:noFill/>
          </a:ln>
        </p:spPr>
      </p:pic>
      <p:pic>
        <p:nvPicPr>
          <p:cNvPr id="157" name="Google Shape;157;p1" title="EfficiencyEquation.png"/>
          <p:cNvPicPr preferRelativeResize="0"/>
          <p:nvPr/>
        </p:nvPicPr>
        <p:blipFill>
          <a:blip r:embed="rId16">
            <a:alphaModFix/>
          </a:blip>
          <a:stretch>
            <a:fillRect/>
          </a:stretch>
        </p:blipFill>
        <p:spPr>
          <a:xfrm>
            <a:off x="12224665" y="27974038"/>
            <a:ext cx="4648179" cy="1186537"/>
          </a:xfrm>
          <a:prstGeom prst="rect">
            <a:avLst/>
          </a:prstGeom>
          <a:noFill/>
          <a:ln>
            <a:noFill/>
          </a:ln>
        </p:spPr>
      </p:pic>
      <p:pic>
        <p:nvPicPr>
          <p:cNvPr id="158" name="Google Shape;158;p1" title="NewDataTable.png"/>
          <p:cNvPicPr preferRelativeResize="0"/>
          <p:nvPr/>
        </p:nvPicPr>
        <p:blipFill>
          <a:blip r:embed="rId17">
            <a:alphaModFix/>
          </a:blip>
          <a:stretch>
            <a:fillRect/>
          </a:stretch>
        </p:blipFill>
        <p:spPr>
          <a:xfrm>
            <a:off x="24989725" y="19648737"/>
            <a:ext cx="5627100" cy="3245926"/>
          </a:xfrm>
          <a:prstGeom prst="rect">
            <a:avLst/>
          </a:prstGeom>
          <a:noFill/>
          <a:ln>
            <a:noFill/>
          </a:ln>
        </p:spPr>
      </p:pic>
      <p:pic>
        <p:nvPicPr>
          <p:cNvPr id="159" name="Google Shape;159;p1" title="EfficiencyCurvewErrorbars.png"/>
          <p:cNvPicPr preferRelativeResize="0"/>
          <p:nvPr/>
        </p:nvPicPr>
        <p:blipFill>
          <a:blip r:embed="rId18">
            <a:alphaModFix/>
          </a:blip>
          <a:stretch>
            <a:fillRect/>
          </a:stretch>
        </p:blipFill>
        <p:spPr>
          <a:xfrm>
            <a:off x="18215950" y="26441288"/>
            <a:ext cx="4324201" cy="4403175"/>
          </a:xfrm>
          <a:prstGeom prst="rect">
            <a:avLst/>
          </a:prstGeom>
          <a:noFill/>
          <a:ln>
            <a:noFill/>
          </a:ln>
        </p:spPr>
      </p:pic>
      <p:pic>
        <p:nvPicPr>
          <p:cNvPr id="160" name="Google Shape;160;p1" title="ZurichPowderPicture.jpg"/>
          <p:cNvPicPr preferRelativeResize="0"/>
          <p:nvPr/>
        </p:nvPicPr>
        <p:blipFill rotWithShape="1">
          <a:blip r:embed="rId19">
            <a:alphaModFix/>
          </a:blip>
          <a:srcRect b="5023" l="4657" r="10192" t="18512"/>
          <a:stretch/>
        </p:blipFill>
        <p:spPr>
          <a:xfrm>
            <a:off x="30966775" y="18694581"/>
            <a:ext cx="3607800" cy="3580856"/>
          </a:xfrm>
          <a:prstGeom prst="rect">
            <a:avLst/>
          </a:prstGeom>
          <a:solidFill>
            <a:schemeClr val="lt1"/>
          </a:solidFill>
          <a:ln>
            <a:noFill/>
          </a:ln>
        </p:spPr>
      </p:pic>
      <p:sp>
        <p:nvSpPr>
          <p:cNvPr id="161" name="Google Shape;161;p1"/>
          <p:cNvSpPr txBox="1"/>
          <p:nvPr/>
        </p:nvSpPr>
        <p:spPr>
          <a:xfrm>
            <a:off x="30616825" y="22775825"/>
            <a:ext cx="430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Open Sans"/>
                <a:ea typeface="Open Sans"/>
                <a:cs typeface="Open Sans"/>
                <a:sym typeface="Open Sans"/>
              </a:rPr>
              <a:t>Fig. 7 Picture of Zurich powder sample</a:t>
            </a:r>
            <a:endParaRPr sz="1800">
              <a:solidFill>
                <a:schemeClr val="dk1"/>
              </a:solidFill>
              <a:latin typeface="Open Sans"/>
              <a:ea typeface="Open Sans"/>
              <a:cs typeface="Open Sans"/>
              <a:sym typeface="Open Sans"/>
            </a:endParaRPr>
          </a:p>
        </p:txBody>
      </p:sp>
      <p:cxnSp>
        <p:nvCxnSpPr>
          <p:cNvPr id="162" name="Google Shape;162;p1"/>
          <p:cNvCxnSpPr/>
          <p:nvPr/>
        </p:nvCxnSpPr>
        <p:spPr>
          <a:xfrm rot="10800000">
            <a:off x="18992700" y="8748725"/>
            <a:ext cx="1352700" cy="793200"/>
          </a:xfrm>
          <a:prstGeom prst="straightConnector1">
            <a:avLst/>
          </a:prstGeom>
          <a:noFill/>
          <a:ln cap="flat" cmpd="sng" w="9525">
            <a:solidFill>
              <a:schemeClr val="lt1"/>
            </a:solidFill>
            <a:prstDash val="solid"/>
            <a:round/>
            <a:headEnd len="med" w="med" type="none"/>
            <a:tailEnd len="med" w="med" type="none"/>
          </a:ln>
        </p:spPr>
      </p:cxnSp>
      <p:cxnSp>
        <p:nvCxnSpPr>
          <p:cNvPr id="163" name="Google Shape;163;p1"/>
          <p:cNvCxnSpPr/>
          <p:nvPr/>
        </p:nvCxnSpPr>
        <p:spPr>
          <a:xfrm>
            <a:off x="21421725" y="7605700"/>
            <a:ext cx="428700" cy="214200"/>
          </a:xfrm>
          <a:prstGeom prst="straightConnector1">
            <a:avLst/>
          </a:prstGeom>
          <a:noFill/>
          <a:ln cap="flat" cmpd="sng" w="9525">
            <a:solidFill>
              <a:srgbClr val="00253F"/>
            </a:solidFill>
            <a:prstDash val="solid"/>
            <a:round/>
            <a:headEnd len="med" w="med" type="none"/>
            <a:tailEnd len="med" w="med" type="none"/>
          </a:ln>
        </p:spPr>
      </p:cxnSp>
      <p:cxnSp>
        <p:nvCxnSpPr>
          <p:cNvPr id="164" name="Google Shape;164;p1"/>
          <p:cNvCxnSpPr/>
          <p:nvPr/>
        </p:nvCxnSpPr>
        <p:spPr>
          <a:xfrm>
            <a:off x="19888175" y="9071825"/>
            <a:ext cx="552600" cy="335700"/>
          </a:xfrm>
          <a:prstGeom prst="straightConnector1">
            <a:avLst/>
          </a:prstGeom>
          <a:noFill/>
          <a:ln cap="flat" cmpd="sng" w="38100">
            <a:solidFill>
              <a:srgbClr val="00253F"/>
            </a:solidFill>
            <a:prstDash val="solid"/>
            <a:round/>
            <a:headEnd len="med" w="med" type="none"/>
            <a:tailEnd len="med" w="med" type="none"/>
          </a:ln>
        </p:spPr>
      </p:cxnSp>
      <p:cxnSp>
        <p:nvCxnSpPr>
          <p:cNvPr id="165" name="Google Shape;165;p1"/>
          <p:cNvCxnSpPr/>
          <p:nvPr/>
        </p:nvCxnSpPr>
        <p:spPr>
          <a:xfrm flipH="1" rot="10800000">
            <a:off x="19888163" y="8741800"/>
            <a:ext cx="360000" cy="338700"/>
          </a:xfrm>
          <a:prstGeom prst="straightConnector1">
            <a:avLst/>
          </a:prstGeom>
          <a:noFill/>
          <a:ln cap="flat" cmpd="sng" w="9525">
            <a:solidFill>
              <a:schemeClr val="lt1"/>
            </a:solidFill>
            <a:prstDash val="solid"/>
            <a:round/>
            <a:headEnd len="med" w="med" type="none"/>
            <a:tailEnd len="med" w="med" type="none"/>
          </a:ln>
        </p:spPr>
      </p:cxnSp>
      <p:sp>
        <p:nvSpPr>
          <p:cNvPr id="166" name="Google Shape;166;p1"/>
          <p:cNvSpPr txBox="1"/>
          <p:nvPr/>
        </p:nvSpPr>
        <p:spPr>
          <a:xfrm>
            <a:off x="20248175" y="8293100"/>
            <a:ext cx="213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FFFAF5"/>
                </a:solidFill>
                <a:latin typeface="Open Sans"/>
                <a:ea typeface="Open Sans"/>
                <a:cs typeface="Open Sans"/>
                <a:sym typeface="Open Sans"/>
              </a:rPr>
              <a:t>Ross Campus</a:t>
            </a:r>
            <a:endParaRPr sz="2000">
              <a:solidFill>
                <a:srgbClr val="FFFAF5"/>
              </a:solidFill>
              <a:latin typeface="Open Sans"/>
              <a:ea typeface="Open Sans"/>
              <a:cs typeface="Open Sans"/>
              <a:sym typeface="Open Sans"/>
            </a:endParaRPr>
          </a:p>
        </p:txBody>
      </p:sp>
      <p:cxnSp>
        <p:nvCxnSpPr>
          <p:cNvPr id="167" name="Google Shape;167;p1"/>
          <p:cNvCxnSpPr/>
          <p:nvPr/>
        </p:nvCxnSpPr>
        <p:spPr>
          <a:xfrm>
            <a:off x="17329150" y="7924800"/>
            <a:ext cx="709200" cy="1026600"/>
          </a:xfrm>
          <a:prstGeom prst="straightConnector1">
            <a:avLst/>
          </a:prstGeom>
          <a:noFill/>
          <a:ln cap="flat" cmpd="sng" w="9525">
            <a:solidFill>
              <a:schemeClr val="lt1"/>
            </a:solidFill>
            <a:prstDash val="solid"/>
            <a:round/>
            <a:headEnd len="med" w="med" type="none"/>
            <a:tailEnd len="med" w="med" type="none"/>
          </a:ln>
        </p:spPr>
      </p:cxnSp>
      <p:sp>
        <p:nvSpPr>
          <p:cNvPr id="168" name="Google Shape;168;p1"/>
          <p:cNvSpPr txBox="1"/>
          <p:nvPr/>
        </p:nvSpPr>
        <p:spPr>
          <a:xfrm>
            <a:off x="17329150" y="8962625"/>
            <a:ext cx="2307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FFFAF5"/>
                </a:solidFill>
                <a:latin typeface="Open Sans"/>
                <a:ea typeface="Open Sans"/>
                <a:cs typeface="Open Sans"/>
                <a:sym typeface="Open Sans"/>
              </a:rPr>
              <a:t>Davis Campus</a:t>
            </a:r>
            <a:endParaRPr sz="2000">
              <a:solidFill>
                <a:srgbClr val="FFFAF5"/>
              </a:solidFill>
              <a:latin typeface="Open Sans"/>
              <a:ea typeface="Open Sans"/>
              <a:cs typeface="Open Sans"/>
              <a:sym typeface="Open Sans"/>
            </a:endParaRPr>
          </a:p>
        </p:txBody>
      </p:sp>
      <p:pic>
        <p:nvPicPr>
          <p:cNvPr id="169" name="Google Shape;169;p1" title="Carleton_Full_C-ray_RGB_Blue.png"/>
          <p:cNvPicPr preferRelativeResize="0"/>
          <p:nvPr/>
        </p:nvPicPr>
        <p:blipFill>
          <a:blip r:embed="rId20">
            <a:alphaModFix/>
          </a:blip>
          <a:stretch>
            <a:fillRect/>
          </a:stretch>
        </p:blipFill>
        <p:spPr>
          <a:xfrm>
            <a:off x="5359748" y="1038273"/>
            <a:ext cx="2216402" cy="2216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2020-09-29T06:02:29Z</dcterms:created>
  <dc:creator>Katy Oda</dc:creator>
</cp:coreProperties>
</file>