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iller" initials="DM" lastIdx="1" clrIdx="0">
    <p:extLst>
      <p:ext uri="{19B8F6BF-5375-455C-9EA6-DF929625EA0E}">
        <p15:presenceInfo xmlns:p15="http://schemas.microsoft.com/office/powerpoint/2012/main" userId="5b5f0ca0941fe5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43"/>
    <a:srgbClr val="FFCC00"/>
    <a:srgbClr val="EEF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F8407-10CD-4A76-A10A-2B4FED00D4EC}" v="10" dt="2025-07-28T17:11:45.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80" autoAdjust="0"/>
  </p:normalViewPr>
  <p:slideViewPr>
    <p:cSldViewPr snapToGrid="0">
      <p:cViewPr>
        <p:scale>
          <a:sx n="50" d="100"/>
          <a:sy n="50" d="100"/>
        </p:scale>
        <p:origin x="-42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Chase" userId="e001080ff1519401" providerId="LiveId" clId="{228F8407-10CD-4A76-A10A-2B4FED00D4EC}"/>
    <pc:docChg chg="undo custSel modSld">
      <pc:chgData name="Dylan Chase" userId="e001080ff1519401" providerId="LiveId" clId="{228F8407-10CD-4A76-A10A-2B4FED00D4EC}" dt="2025-07-28T17:12:07.772" v="959" actId="1076"/>
      <pc:docMkLst>
        <pc:docMk/>
      </pc:docMkLst>
      <pc:sldChg chg="addSp delSp modSp mod">
        <pc:chgData name="Dylan Chase" userId="e001080ff1519401" providerId="LiveId" clId="{228F8407-10CD-4A76-A10A-2B4FED00D4EC}" dt="2025-07-28T17:12:07.772" v="959" actId="1076"/>
        <pc:sldMkLst>
          <pc:docMk/>
          <pc:sldMk cId="1717690064" sldId="256"/>
        </pc:sldMkLst>
        <pc:spChg chg="mod">
          <ac:chgData name="Dylan Chase" userId="e001080ff1519401" providerId="LiveId" clId="{228F8407-10CD-4A76-A10A-2B4FED00D4EC}" dt="2025-07-24T23:39:23.155" v="588" actId="20577"/>
          <ac:spMkLst>
            <pc:docMk/>
            <pc:sldMk cId="1717690064" sldId="256"/>
            <ac:spMk id="4" creationId="{D238222C-776F-5C19-3E8B-383A4EE0689D}"/>
          </ac:spMkLst>
        </pc:spChg>
        <pc:spChg chg="mod">
          <ac:chgData name="Dylan Chase" userId="e001080ff1519401" providerId="LiveId" clId="{228F8407-10CD-4A76-A10A-2B4FED00D4EC}" dt="2025-07-24T23:58:37.830" v="726" actId="1076"/>
          <ac:spMkLst>
            <pc:docMk/>
            <pc:sldMk cId="1717690064" sldId="256"/>
            <ac:spMk id="9" creationId="{7D320EE3-EDB4-41C7-8937-8D60958E7080}"/>
          </ac:spMkLst>
        </pc:spChg>
        <pc:spChg chg="mod">
          <ac:chgData name="Dylan Chase" userId="e001080ff1519401" providerId="LiveId" clId="{228F8407-10CD-4A76-A10A-2B4FED00D4EC}" dt="2025-07-24T23:29:35.381" v="572" actId="1076"/>
          <ac:spMkLst>
            <pc:docMk/>
            <pc:sldMk cId="1717690064" sldId="256"/>
            <ac:spMk id="12" creationId="{1F4148D4-62E7-4F64-820B-D224530439C6}"/>
          </ac:spMkLst>
        </pc:spChg>
        <pc:spChg chg="mod">
          <ac:chgData name="Dylan Chase" userId="e001080ff1519401" providerId="LiveId" clId="{228F8407-10CD-4A76-A10A-2B4FED00D4EC}" dt="2025-07-24T23:58:44.764" v="727" actId="1076"/>
          <ac:spMkLst>
            <pc:docMk/>
            <pc:sldMk cId="1717690064" sldId="256"/>
            <ac:spMk id="13" creationId="{D5066FDE-192D-4D42-B14D-DA052A35C57C}"/>
          </ac:spMkLst>
        </pc:spChg>
        <pc:spChg chg="mod">
          <ac:chgData name="Dylan Chase" userId="e001080ff1519401" providerId="LiveId" clId="{228F8407-10CD-4A76-A10A-2B4FED00D4EC}" dt="2025-07-24T23:57:19.355" v="724" actId="1076"/>
          <ac:spMkLst>
            <pc:docMk/>
            <pc:sldMk cId="1717690064" sldId="256"/>
            <ac:spMk id="17" creationId="{019BD826-B1C0-4039-BFEE-A7201A56E32B}"/>
          </ac:spMkLst>
        </pc:spChg>
        <pc:spChg chg="mod">
          <ac:chgData name="Dylan Chase" userId="e001080ff1519401" providerId="LiveId" clId="{228F8407-10CD-4A76-A10A-2B4FED00D4EC}" dt="2025-07-25T00:45:30.419" v="827" actId="1076"/>
          <ac:spMkLst>
            <pc:docMk/>
            <pc:sldMk cId="1717690064" sldId="256"/>
            <ac:spMk id="25" creationId="{EE434AE3-54B0-4057-88C9-69A34E21E868}"/>
          </ac:spMkLst>
        </pc:spChg>
        <pc:spChg chg="mod">
          <ac:chgData name="Dylan Chase" userId="e001080ff1519401" providerId="LiveId" clId="{228F8407-10CD-4A76-A10A-2B4FED00D4EC}" dt="2025-07-27T21:49:35.560" v="949" actId="20577"/>
          <ac:spMkLst>
            <pc:docMk/>
            <pc:sldMk cId="1717690064" sldId="256"/>
            <ac:spMk id="26" creationId="{EA1F2058-26FC-49E6-9571-E1D743A24FCB}"/>
          </ac:spMkLst>
        </pc:spChg>
        <pc:spChg chg="mod">
          <ac:chgData name="Dylan Chase" userId="e001080ff1519401" providerId="LiveId" clId="{228F8407-10CD-4A76-A10A-2B4FED00D4EC}" dt="2025-07-27T21:47:04.869" v="917" actId="1076"/>
          <ac:spMkLst>
            <pc:docMk/>
            <pc:sldMk cId="1717690064" sldId="256"/>
            <ac:spMk id="27" creationId="{E31D75A1-A258-4C8D-BF68-F6492AFD43ED}"/>
          </ac:spMkLst>
        </pc:spChg>
        <pc:spChg chg="mod">
          <ac:chgData name="Dylan Chase" userId="e001080ff1519401" providerId="LiveId" clId="{228F8407-10CD-4A76-A10A-2B4FED00D4EC}" dt="2025-07-27T21:47:09.173" v="918" actId="1076"/>
          <ac:spMkLst>
            <pc:docMk/>
            <pc:sldMk cId="1717690064" sldId="256"/>
            <ac:spMk id="28" creationId="{D3CFE3C6-9BEA-ED56-3674-CC8ED14274F4}"/>
          </ac:spMkLst>
        </pc:spChg>
        <pc:spChg chg="mod">
          <ac:chgData name="Dylan Chase" userId="e001080ff1519401" providerId="LiveId" clId="{228F8407-10CD-4A76-A10A-2B4FED00D4EC}" dt="2025-07-25T00:08:30.339" v="818" actId="14100"/>
          <ac:spMkLst>
            <pc:docMk/>
            <pc:sldMk cId="1717690064" sldId="256"/>
            <ac:spMk id="29" creationId="{2910B68F-5116-32D7-0798-CFA03E2CBE89}"/>
          </ac:spMkLst>
        </pc:spChg>
        <pc:spChg chg="mod">
          <ac:chgData name="Dylan Chase" userId="e001080ff1519401" providerId="LiveId" clId="{228F8407-10CD-4A76-A10A-2B4FED00D4EC}" dt="2025-07-27T21:12:31.550" v="875" actId="20577"/>
          <ac:spMkLst>
            <pc:docMk/>
            <pc:sldMk cId="1717690064" sldId="256"/>
            <ac:spMk id="30" creationId="{8983A0F5-58FB-6928-43A0-AD2F8E2887F0}"/>
          </ac:spMkLst>
        </pc:spChg>
        <pc:spChg chg="mod">
          <ac:chgData name="Dylan Chase" userId="e001080ff1519401" providerId="LiveId" clId="{228F8407-10CD-4A76-A10A-2B4FED00D4EC}" dt="2025-07-25T00:08:13.569" v="817" actId="14100"/>
          <ac:spMkLst>
            <pc:docMk/>
            <pc:sldMk cId="1717690064" sldId="256"/>
            <ac:spMk id="36" creationId="{097C863B-6863-4B22-8B36-A11049CE0F1C}"/>
          </ac:spMkLst>
        </pc:spChg>
        <pc:spChg chg="mod">
          <ac:chgData name="Dylan Chase" userId="e001080ff1519401" providerId="LiveId" clId="{228F8407-10CD-4A76-A10A-2B4FED00D4EC}" dt="2025-07-24T23:29:26.145" v="570" actId="1076"/>
          <ac:spMkLst>
            <pc:docMk/>
            <pc:sldMk cId="1717690064" sldId="256"/>
            <ac:spMk id="39" creationId="{7F60D996-40D1-4C49-828C-96139B842851}"/>
          </ac:spMkLst>
        </pc:spChg>
        <pc:spChg chg="mod">
          <ac:chgData name="Dylan Chase" userId="e001080ff1519401" providerId="LiveId" clId="{228F8407-10CD-4A76-A10A-2B4FED00D4EC}" dt="2025-07-27T21:49:19.111" v="947" actId="14100"/>
          <ac:spMkLst>
            <pc:docMk/>
            <pc:sldMk cId="1717690064" sldId="256"/>
            <ac:spMk id="49" creationId="{A42F0E4C-2441-452A-94E0-D6BA15C98A5B}"/>
          </ac:spMkLst>
        </pc:spChg>
        <pc:spChg chg="mod">
          <ac:chgData name="Dylan Chase" userId="e001080ff1519401" providerId="LiveId" clId="{228F8407-10CD-4A76-A10A-2B4FED00D4EC}" dt="2025-07-27T21:49:24.123" v="948" actId="14100"/>
          <ac:spMkLst>
            <pc:docMk/>
            <pc:sldMk cId="1717690064" sldId="256"/>
            <ac:spMk id="50" creationId="{6E031917-C30A-4D0D-8E76-89275B4D43D5}"/>
          </ac:spMkLst>
        </pc:spChg>
        <pc:spChg chg="mod">
          <ac:chgData name="Dylan Chase" userId="e001080ff1519401" providerId="LiveId" clId="{228F8407-10CD-4A76-A10A-2B4FED00D4EC}" dt="2025-07-24T23:41:11.379" v="591" actId="20577"/>
          <ac:spMkLst>
            <pc:docMk/>
            <pc:sldMk cId="1717690064" sldId="256"/>
            <ac:spMk id="76" creationId="{EC520D20-4950-9E9E-BAB8-9A89991436D7}"/>
          </ac:spMkLst>
        </pc:spChg>
        <pc:picChg chg="del mod">
          <ac:chgData name="Dylan Chase" userId="e001080ff1519401" providerId="LiveId" clId="{228F8407-10CD-4A76-A10A-2B4FED00D4EC}" dt="2025-07-27T20:00:03.503" v="831" actId="478"/>
          <ac:picMkLst>
            <pc:docMk/>
            <pc:sldMk cId="1717690064" sldId="256"/>
            <ac:picMk id="3" creationId="{37CE73C6-68C9-4842-91EF-EDC1471CADBA}"/>
          </ac:picMkLst>
        </pc:picChg>
        <pc:picChg chg="add mod">
          <ac:chgData name="Dylan Chase" userId="e001080ff1519401" providerId="LiveId" clId="{228F8407-10CD-4A76-A10A-2B4FED00D4EC}" dt="2025-07-28T17:12:07.772" v="959" actId="1076"/>
          <ac:picMkLst>
            <pc:docMk/>
            <pc:sldMk cId="1717690064" sldId="256"/>
            <ac:picMk id="5" creationId="{E8679674-E2AC-8868-2954-8ABBFD5DFF9F}"/>
          </ac:picMkLst>
        </pc:picChg>
        <pc:picChg chg="add del mod modCrop">
          <ac:chgData name="Dylan Chase" userId="e001080ff1519401" providerId="LiveId" clId="{228F8407-10CD-4A76-A10A-2B4FED00D4EC}" dt="2025-07-27T20:02:53.984" v="841" actId="478"/>
          <ac:picMkLst>
            <pc:docMk/>
            <pc:sldMk cId="1717690064" sldId="256"/>
            <ac:picMk id="15" creationId="{BF1C4F7E-BD75-0984-31BB-E909935D731E}"/>
          </ac:picMkLst>
        </pc:picChg>
        <pc:picChg chg="add del mod">
          <ac:chgData name="Dylan Chase" userId="e001080ff1519401" providerId="LiveId" clId="{228F8407-10CD-4A76-A10A-2B4FED00D4EC}" dt="2025-07-28T17:11:52.829" v="954" actId="478"/>
          <ac:picMkLst>
            <pc:docMk/>
            <pc:sldMk cId="1717690064" sldId="256"/>
            <ac:picMk id="18" creationId="{60853FDB-BA85-3951-67E7-A917C6DCFAC2}"/>
          </ac:picMkLst>
        </pc:picChg>
        <pc:picChg chg="mod">
          <ac:chgData name="Dylan Chase" userId="e001080ff1519401" providerId="LiveId" clId="{228F8407-10CD-4A76-A10A-2B4FED00D4EC}" dt="2025-07-25T00:42:19.686" v="825" actId="688"/>
          <ac:picMkLst>
            <pc:docMk/>
            <pc:sldMk cId="1717690064" sldId="256"/>
            <ac:picMk id="31" creationId="{08276657-6A9D-39C5-5E5C-001DA2920D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F282ADB-38F7-49C8-8B4E-44437E23D55B}" type="datetimeFigureOut">
              <a:rPr lang="en-US" smtClean="0"/>
              <a:t>7/27/2025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D136B1E-431E-4522-B125-72CFCD9E842A}" type="slidenum">
              <a:rPr lang="en-US" smtClean="0"/>
              <a:t>‹#›</a:t>
            </a:fld>
            <a:endParaRPr lang="en-US"/>
          </a:p>
        </p:txBody>
      </p:sp>
    </p:spTree>
    <p:extLst>
      <p:ext uri="{BB962C8B-B14F-4D97-AF65-F5344CB8AC3E}">
        <p14:creationId xmlns:p14="http://schemas.microsoft.com/office/powerpoint/2010/main" val="679529812"/>
      </p:ext>
    </p:extLst>
  </p:cSld>
  <p:clrMap bg1="lt1" tx1="dk1" bg2="lt2" tx2="dk2" accent1="accent1" accent2="accent2" accent3="accent3" accent4="accent4" accent5="accent5" accent6="accent6" hlink="hlink" folHlink="folHlink"/>
  <p:notesStyle>
    <a:lvl1pPr marL="0" algn="l" defTabSz="823234" rtl="0" eaLnBrk="1" latinLnBrk="0" hangingPunct="1">
      <a:defRPr sz="1080" kern="1200">
        <a:solidFill>
          <a:schemeClr val="tx1"/>
        </a:solidFill>
        <a:latin typeface="+mn-lt"/>
        <a:ea typeface="+mn-ea"/>
        <a:cs typeface="+mn-cs"/>
      </a:defRPr>
    </a:lvl1pPr>
    <a:lvl2pPr marL="411617" algn="l" defTabSz="823234" rtl="0" eaLnBrk="1" latinLnBrk="0" hangingPunct="1">
      <a:defRPr sz="1080" kern="1200">
        <a:solidFill>
          <a:schemeClr val="tx1"/>
        </a:solidFill>
        <a:latin typeface="+mn-lt"/>
        <a:ea typeface="+mn-ea"/>
        <a:cs typeface="+mn-cs"/>
      </a:defRPr>
    </a:lvl2pPr>
    <a:lvl3pPr marL="823234" algn="l" defTabSz="823234" rtl="0" eaLnBrk="1" latinLnBrk="0" hangingPunct="1">
      <a:defRPr sz="1080" kern="1200">
        <a:solidFill>
          <a:schemeClr val="tx1"/>
        </a:solidFill>
        <a:latin typeface="+mn-lt"/>
        <a:ea typeface="+mn-ea"/>
        <a:cs typeface="+mn-cs"/>
      </a:defRPr>
    </a:lvl3pPr>
    <a:lvl4pPr marL="1234851" algn="l" defTabSz="823234" rtl="0" eaLnBrk="1" latinLnBrk="0" hangingPunct="1">
      <a:defRPr sz="1080" kern="1200">
        <a:solidFill>
          <a:schemeClr val="tx1"/>
        </a:solidFill>
        <a:latin typeface="+mn-lt"/>
        <a:ea typeface="+mn-ea"/>
        <a:cs typeface="+mn-cs"/>
      </a:defRPr>
    </a:lvl4pPr>
    <a:lvl5pPr marL="1646469" algn="l" defTabSz="823234" rtl="0" eaLnBrk="1" latinLnBrk="0" hangingPunct="1">
      <a:defRPr sz="1080" kern="1200">
        <a:solidFill>
          <a:schemeClr val="tx1"/>
        </a:solidFill>
        <a:latin typeface="+mn-lt"/>
        <a:ea typeface="+mn-ea"/>
        <a:cs typeface="+mn-cs"/>
      </a:defRPr>
    </a:lvl5pPr>
    <a:lvl6pPr marL="2058086" algn="l" defTabSz="823234" rtl="0" eaLnBrk="1" latinLnBrk="0" hangingPunct="1">
      <a:defRPr sz="1080" kern="1200">
        <a:solidFill>
          <a:schemeClr val="tx1"/>
        </a:solidFill>
        <a:latin typeface="+mn-lt"/>
        <a:ea typeface="+mn-ea"/>
        <a:cs typeface="+mn-cs"/>
      </a:defRPr>
    </a:lvl6pPr>
    <a:lvl7pPr marL="2469703" algn="l" defTabSz="823234" rtl="0" eaLnBrk="1" latinLnBrk="0" hangingPunct="1">
      <a:defRPr sz="1080" kern="1200">
        <a:solidFill>
          <a:schemeClr val="tx1"/>
        </a:solidFill>
        <a:latin typeface="+mn-lt"/>
        <a:ea typeface="+mn-ea"/>
        <a:cs typeface="+mn-cs"/>
      </a:defRPr>
    </a:lvl7pPr>
    <a:lvl8pPr marL="2881320" algn="l" defTabSz="823234" rtl="0" eaLnBrk="1" latinLnBrk="0" hangingPunct="1">
      <a:defRPr sz="1080" kern="1200">
        <a:solidFill>
          <a:schemeClr val="tx1"/>
        </a:solidFill>
        <a:latin typeface="+mn-lt"/>
        <a:ea typeface="+mn-ea"/>
        <a:cs typeface="+mn-cs"/>
      </a:defRPr>
    </a:lvl8pPr>
    <a:lvl9pPr marL="3292937" algn="l" defTabSz="823234"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36B1E-431E-4522-B125-72CFCD9E842A}" type="slidenum">
              <a:rPr lang="en-US" smtClean="0"/>
              <a:t>1</a:t>
            </a:fld>
            <a:endParaRPr lang="en-US"/>
          </a:p>
        </p:txBody>
      </p:sp>
    </p:spTree>
    <p:extLst>
      <p:ext uri="{BB962C8B-B14F-4D97-AF65-F5344CB8AC3E}">
        <p14:creationId xmlns:p14="http://schemas.microsoft.com/office/powerpoint/2010/main" val="109870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6A6F31-8060-4AD8-B641-447AE693DE42}" type="datetimeFigureOut">
              <a:rPr lang="en-US" smtClean="0"/>
              <a:t>7/27/2025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68373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A6F31-8060-4AD8-B641-447AE693DE42}" type="datetimeFigureOut">
              <a:rPr lang="en-US" smtClean="0"/>
              <a:t>7/27/2025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93434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A6F31-8060-4AD8-B641-447AE693DE42}" type="datetimeFigureOut">
              <a:rPr lang="en-US" smtClean="0"/>
              <a:t>7/27/2025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226360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A6F31-8060-4AD8-B641-447AE693DE42}" type="datetimeFigureOut">
              <a:rPr lang="en-US" smtClean="0"/>
              <a:t>7/27/2025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142801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6A6F31-8060-4AD8-B641-447AE693DE42}" type="datetimeFigureOut">
              <a:rPr lang="en-US" smtClean="0"/>
              <a:t>7/27/2025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22986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6A6F31-8060-4AD8-B641-447AE693DE42}" type="datetimeFigureOut">
              <a:rPr lang="en-US" smtClean="0"/>
              <a:t>7/27/2025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47466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A6F31-8060-4AD8-B641-447AE693DE42}" type="datetimeFigureOut">
              <a:rPr lang="en-US" smtClean="0"/>
              <a:t>7/27/2025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340634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6A6F31-8060-4AD8-B641-447AE693DE42}" type="datetimeFigureOut">
              <a:rPr lang="en-US" smtClean="0"/>
              <a:t>7/27/2025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369997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A6F31-8060-4AD8-B641-447AE693DE42}" type="datetimeFigureOut">
              <a:rPr lang="en-US" smtClean="0"/>
              <a:t>7/27/2025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24608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E6A6F31-8060-4AD8-B641-447AE693DE42}" type="datetimeFigureOut">
              <a:rPr lang="en-US" smtClean="0"/>
              <a:t>7/27/2025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90719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E6A6F31-8060-4AD8-B641-447AE693DE42}" type="datetimeFigureOut">
              <a:rPr lang="en-US" smtClean="0"/>
              <a:t>7/27/2025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47754-6090-4EAC-8004-A86A56EA017A}" type="slidenum">
              <a:rPr lang="en-US" smtClean="0"/>
              <a:t>‹#›</a:t>
            </a:fld>
            <a:endParaRPr lang="en-US"/>
          </a:p>
        </p:txBody>
      </p:sp>
    </p:spTree>
    <p:extLst>
      <p:ext uri="{BB962C8B-B14F-4D97-AF65-F5344CB8AC3E}">
        <p14:creationId xmlns:p14="http://schemas.microsoft.com/office/powerpoint/2010/main" val="262018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E6A6F31-8060-4AD8-B641-447AE693DE42}" type="datetimeFigureOut">
              <a:rPr lang="en-US" smtClean="0"/>
              <a:t>7/27/2025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AA47754-6090-4EAC-8004-A86A56EA017A}" type="slidenum">
              <a:rPr lang="en-US" smtClean="0"/>
              <a:t>‹#›</a:t>
            </a:fld>
            <a:endParaRPr lang="en-US"/>
          </a:p>
        </p:txBody>
      </p:sp>
    </p:spTree>
    <p:extLst>
      <p:ext uri="{BB962C8B-B14F-4D97-AF65-F5344CB8AC3E}">
        <p14:creationId xmlns:p14="http://schemas.microsoft.com/office/powerpoint/2010/main" val="3510302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DF68B33A-625E-4875-ABA4-C6D8F2AD216A}"/>
              </a:ext>
            </a:extLst>
          </p:cNvPr>
          <p:cNvSpPr/>
          <p:nvPr/>
        </p:nvSpPr>
        <p:spPr>
          <a:xfrm>
            <a:off x="32926366" y="1390834"/>
            <a:ext cx="10142925" cy="29161320"/>
          </a:xfrm>
          <a:prstGeom prst="roundRect">
            <a:avLst>
              <a:gd name="adj" fmla="val 5398"/>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33" name="Rectangle: Rounded Corners 32">
            <a:extLst>
              <a:ext uri="{FF2B5EF4-FFF2-40B4-BE49-F238E27FC236}">
                <a16:creationId xmlns:a16="http://schemas.microsoft.com/office/drawing/2014/main" id="{7B0EE06D-C642-4DFD-A14F-57EF04FA144F}"/>
              </a:ext>
            </a:extLst>
          </p:cNvPr>
          <p:cNvSpPr/>
          <p:nvPr/>
        </p:nvSpPr>
        <p:spPr>
          <a:xfrm>
            <a:off x="11121857" y="5082311"/>
            <a:ext cx="21162099" cy="25469842"/>
          </a:xfrm>
          <a:prstGeom prst="roundRect">
            <a:avLst>
              <a:gd name="adj" fmla="val 491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7" name="Rectangle: Rounded Corners 6">
            <a:extLst>
              <a:ext uri="{FF2B5EF4-FFF2-40B4-BE49-F238E27FC236}">
                <a16:creationId xmlns:a16="http://schemas.microsoft.com/office/drawing/2014/main" id="{1278772F-DFB0-45E6-A03D-F1BED75EFCAD}"/>
              </a:ext>
            </a:extLst>
          </p:cNvPr>
          <p:cNvSpPr/>
          <p:nvPr/>
        </p:nvSpPr>
        <p:spPr>
          <a:xfrm>
            <a:off x="11121857" y="1390834"/>
            <a:ext cx="21162100" cy="3059042"/>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9" name="Rectangle: Rounded Corners 8">
            <a:extLst>
              <a:ext uri="{FF2B5EF4-FFF2-40B4-BE49-F238E27FC236}">
                <a16:creationId xmlns:a16="http://schemas.microsoft.com/office/drawing/2014/main" id="{7D320EE3-EDB4-41C7-8937-8D60958E7080}"/>
              </a:ext>
            </a:extLst>
          </p:cNvPr>
          <p:cNvSpPr/>
          <p:nvPr/>
        </p:nvSpPr>
        <p:spPr>
          <a:xfrm>
            <a:off x="427005" y="1390834"/>
            <a:ext cx="10142925" cy="29161320"/>
          </a:xfrm>
          <a:prstGeom prst="roundRect">
            <a:avLst>
              <a:gd name="adj" fmla="val 5398"/>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39" name="Rectangle: Rounded Corners 38">
            <a:extLst>
              <a:ext uri="{FF2B5EF4-FFF2-40B4-BE49-F238E27FC236}">
                <a16:creationId xmlns:a16="http://schemas.microsoft.com/office/drawing/2014/main" id="{7F60D996-40D1-4C49-828C-96139B842851}"/>
              </a:ext>
            </a:extLst>
          </p:cNvPr>
          <p:cNvSpPr/>
          <p:nvPr/>
        </p:nvSpPr>
        <p:spPr>
          <a:xfrm>
            <a:off x="619079" y="1624135"/>
            <a:ext cx="9763308" cy="8704870"/>
          </a:xfrm>
          <a:prstGeom prst="roundRect">
            <a:avLst>
              <a:gd name="adj" fmla="val 448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12" name="TextBox 11">
            <a:extLst>
              <a:ext uri="{FF2B5EF4-FFF2-40B4-BE49-F238E27FC236}">
                <a16:creationId xmlns:a16="http://schemas.microsoft.com/office/drawing/2014/main" id="{1F4148D4-62E7-4F64-820B-D224530439C6}"/>
              </a:ext>
            </a:extLst>
          </p:cNvPr>
          <p:cNvSpPr txBox="1"/>
          <p:nvPr/>
        </p:nvSpPr>
        <p:spPr>
          <a:xfrm>
            <a:off x="665612" y="1937419"/>
            <a:ext cx="9575226" cy="8017579"/>
          </a:xfrm>
          <a:prstGeom prst="rect">
            <a:avLst/>
          </a:prstGeom>
          <a:solidFill>
            <a:schemeClr val="accent6">
              <a:lumMod val="60000"/>
              <a:lumOff val="40000"/>
            </a:schemeClr>
          </a:solidFill>
        </p:spPr>
        <p:txBody>
          <a:bodyPr wrap="square" rtlCol="0">
            <a:spAutoFit/>
          </a:bodyPr>
          <a:lstStyle/>
          <a:p>
            <a:pPr algn="just"/>
            <a:r>
              <a:rPr lang="en-US" sz="4000" dirty="0">
                <a:latin typeface="Arial" panose="020B0604020202020204" pitchFamily="34" charset="0"/>
                <a:cs typeface="Arial" panose="020B0604020202020204" pitchFamily="34" charset="0"/>
              </a:rPr>
              <a:t>Introduction</a:t>
            </a:r>
            <a:r>
              <a:rPr lang="en-US" sz="4000" dirty="0">
                <a:cs typeface="Times New Roman" panose="02020603050405020304" pitchFamily="18" charset="0"/>
              </a:rPr>
              <a:t>:</a:t>
            </a:r>
          </a:p>
          <a:p>
            <a:pPr marL="457200"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A 60+ mile, N70W trend of thousands of magmatic igneous intrusions run across the Northern Black Hills of South Dakota lay thousands of magmatic igneous intrusions. </a:t>
            </a:r>
          </a:p>
          <a:p>
            <a:pPr marL="457200"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Due to gold remineralization related to these intrusions many of the larger intrusions have been mapped and documented.</a:t>
            </a:r>
          </a:p>
          <a:p>
            <a:pPr marL="914400" lvl="1"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We have located at least 3 unmapped intrusions and hypothesize that there many more small intrusions that exist unmapped.</a:t>
            </a:r>
          </a:p>
          <a:p>
            <a:pPr marL="457200"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We know where and when these intrusions surfaced but as to how they arose remains unknown.</a:t>
            </a:r>
          </a:p>
          <a:p>
            <a:pPr marL="914400" lvl="1"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Researching these tertiary intrusions will yield many benefits towards our understanding of the Black Hills and how it formed.</a:t>
            </a:r>
          </a:p>
          <a:p>
            <a:pPr marL="457200"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The two main goals of this research project are to:</a:t>
            </a:r>
          </a:p>
          <a:p>
            <a:pPr marL="914400" lvl="1"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Collect and compile all data regarding tertiary intrusions into one location (GIS).</a:t>
            </a:r>
          </a:p>
          <a:p>
            <a:pPr marL="914400" lvl="1" indent="-457200" algn="just">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Collect rock samples for geochemistry and petrology of the unmapped units and compare them with previously recorded units.</a:t>
            </a:r>
          </a:p>
        </p:txBody>
      </p:sp>
      <p:sp>
        <p:nvSpPr>
          <p:cNvPr id="36" name="Rectangle: Rounded Corners 35">
            <a:extLst>
              <a:ext uri="{FF2B5EF4-FFF2-40B4-BE49-F238E27FC236}">
                <a16:creationId xmlns:a16="http://schemas.microsoft.com/office/drawing/2014/main" id="{097C863B-6863-4B22-8B36-A11049CE0F1C}"/>
              </a:ext>
            </a:extLst>
          </p:cNvPr>
          <p:cNvSpPr/>
          <p:nvPr/>
        </p:nvSpPr>
        <p:spPr>
          <a:xfrm>
            <a:off x="619079" y="22004695"/>
            <a:ext cx="9763308" cy="8274540"/>
          </a:xfrm>
          <a:prstGeom prst="roundRect">
            <a:avLst>
              <a:gd name="adj" fmla="val 463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37" name="Rectangle: Rounded Corners 36">
            <a:extLst>
              <a:ext uri="{FF2B5EF4-FFF2-40B4-BE49-F238E27FC236}">
                <a16:creationId xmlns:a16="http://schemas.microsoft.com/office/drawing/2014/main" id="{34E64497-70A1-4C11-868D-E95696CD3A35}"/>
              </a:ext>
            </a:extLst>
          </p:cNvPr>
          <p:cNvSpPr/>
          <p:nvPr/>
        </p:nvSpPr>
        <p:spPr>
          <a:xfrm>
            <a:off x="571571" y="10596164"/>
            <a:ext cx="9763308" cy="11221466"/>
          </a:xfrm>
          <a:prstGeom prst="roundRect">
            <a:avLst>
              <a:gd name="adj" fmla="val 3942"/>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43" name="Rectangle: Rounded Corners 42">
            <a:extLst>
              <a:ext uri="{FF2B5EF4-FFF2-40B4-BE49-F238E27FC236}">
                <a16:creationId xmlns:a16="http://schemas.microsoft.com/office/drawing/2014/main" id="{5D191622-2C70-40E1-824D-D17C5A54A3AD}"/>
              </a:ext>
            </a:extLst>
          </p:cNvPr>
          <p:cNvSpPr/>
          <p:nvPr/>
        </p:nvSpPr>
        <p:spPr>
          <a:xfrm>
            <a:off x="11398559" y="5280097"/>
            <a:ext cx="20699178" cy="18237324"/>
          </a:xfrm>
          <a:prstGeom prst="roundRect">
            <a:avLst>
              <a:gd name="adj" fmla="val 3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48" name="Rectangle: Rounded Corners 47">
            <a:extLst>
              <a:ext uri="{FF2B5EF4-FFF2-40B4-BE49-F238E27FC236}">
                <a16:creationId xmlns:a16="http://schemas.microsoft.com/office/drawing/2014/main" id="{913D2C94-90AB-4977-B151-2AC968E9351C}"/>
              </a:ext>
            </a:extLst>
          </p:cNvPr>
          <p:cNvSpPr/>
          <p:nvPr/>
        </p:nvSpPr>
        <p:spPr>
          <a:xfrm>
            <a:off x="33099851" y="1597984"/>
            <a:ext cx="9763308" cy="8818725"/>
          </a:xfrm>
          <a:prstGeom prst="roundRect">
            <a:avLst>
              <a:gd name="adj" fmla="val 4571"/>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49" name="Rectangle: Rounded Corners 48">
            <a:extLst>
              <a:ext uri="{FF2B5EF4-FFF2-40B4-BE49-F238E27FC236}">
                <a16:creationId xmlns:a16="http://schemas.microsoft.com/office/drawing/2014/main" id="{A42F0E4C-2441-452A-94E0-D6BA15C98A5B}"/>
              </a:ext>
            </a:extLst>
          </p:cNvPr>
          <p:cNvSpPr/>
          <p:nvPr/>
        </p:nvSpPr>
        <p:spPr>
          <a:xfrm>
            <a:off x="33122501" y="15346815"/>
            <a:ext cx="9740657" cy="6384961"/>
          </a:xfrm>
          <a:prstGeom prst="roundRect">
            <a:avLst>
              <a:gd name="adj" fmla="val 371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50" name="Rectangle: Rounded Corners 49">
            <a:extLst>
              <a:ext uri="{FF2B5EF4-FFF2-40B4-BE49-F238E27FC236}">
                <a16:creationId xmlns:a16="http://schemas.microsoft.com/office/drawing/2014/main" id="{6E031917-C30A-4D0D-8E76-89275B4D43D5}"/>
              </a:ext>
            </a:extLst>
          </p:cNvPr>
          <p:cNvSpPr/>
          <p:nvPr/>
        </p:nvSpPr>
        <p:spPr>
          <a:xfrm>
            <a:off x="33157748" y="21848095"/>
            <a:ext cx="9740657" cy="8431140"/>
          </a:xfrm>
          <a:prstGeom prst="roundRect">
            <a:avLst>
              <a:gd name="adj" fmla="val 494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26" name="TextBox 25">
            <a:extLst>
              <a:ext uri="{FF2B5EF4-FFF2-40B4-BE49-F238E27FC236}">
                <a16:creationId xmlns:a16="http://schemas.microsoft.com/office/drawing/2014/main" id="{EA1F2058-26FC-49E6-9571-E1D743A24FCB}"/>
              </a:ext>
            </a:extLst>
          </p:cNvPr>
          <p:cNvSpPr txBox="1"/>
          <p:nvPr/>
        </p:nvSpPr>
        <p:spPr>
          <a:xfrm>
            <a:off x="33327813" y="15550467"/>
            <a:ext cx="9373881" cy="6093976"/>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Conclusion</a:t>
            </a:r>
            <a:r>
              <a:rPr lang="en-US" sz="4000" dirty="0">
                <a:cs typeface="Times New Roman" panose="02020603050405020304" pitchFamily="18" charset="0"/>
              </a:rPr>
              <a:t>:</a:t>
            </a:r>
          </a:p>
          <a:p>
            <a:pPr marL="571500" indent="-571500" algn="just">
              <a:buFont typeface="Arial" panose="020B0604020202020204" pitchFamily="34" charset="0"/>
              <a:buChar char="•"/>
            </a:pPr>
            <a:r>
              <a:rPr lang="en-US" sz="2500" dirty="0">
                <a:cs typeface="Times New Roman" panose="02020603050405020304" pitchFamily="18" charset="0"/>
              </a:rPr>
              <a:t>A wide array of information regarding tertiary intrusions within the northern Black Hills exists but a great portion of it is not easily accessible. </a:t>
            </a:r>
          </a:p>
          <a:p>
            <a:pPr marL="571500" indent="-571500" algn="just">
              <a:buFont typeface="Arial" panose="020B0604020202020204" pitchFamily="34" charset="0"/>
              <a:buChar char="•"/>
            </a:pPr>
            <a:r>
              <a:rPr lang="en-US" sz="2500" dirty="0">
                <a:cs typeface="Times New Roman" panose="02020603050405020304" pitchFamily="18" charset="0"/>
              </a:rPr>
              <a:t>There have been great efforts in understanding the tertiary intrusions for the purpose of gold mining and mineral exploration however, there has been much less focus on using the units to broaden our understanding of large-scale tectonics that brought about the intrusions.</a:t>
            </a:r>
          </a:p>
          <a:p>
            <a:pPr marL="571500" indent="-571500" algn="just">
              <a:buFont typeface="Arial" panose="020B0604020202020204" pitchFamily="34" charset="0"/>
              <a:buChar char="•"/>
            </a:pPr>
            <a:r>
              <a:rPr lang="en-US" sz="2500" dirty="0">
                <a:cs typeface="Times New Roman" panose="02020603050405020304" pitchFamily="18" charset="0"/>
              </a:rPr>
              <a:t>Gathering and compiling all previously mapped units along with their associated geochemistry into one GIS file will:</a:t>
            </a:r>
          </a:p>
          <a:p>
            <a:pPr marL="1028700" lvl="1" indent="-571500" algn="just">
              <a:buFont typeface="Arial" panose="020B0604020202020204" pitchFamily="34" charset="0"/>
              <a:buChar char="•"/>
            </a:pPr>
            <a:r>
              <a:rPr lang="en-US" sz="2500" dirty="0">
                <a:cs typeface="Times New Roman" panose="02020603050405020304" pitchFamily="18" charset="0"/>
              </a:rPr>
              <a:t>largely benefit and improve geologist’s comprehension of the complexity within the various units.</a:t>
            </a:r>
          </a:p>
          <a:p>
            <a:pPr marL="1028700" lvl="1" indent="-571500" algn="just">
              <a:buFont typeface="Arial" panose="020B0604020202020204" pitchFamily="34" charset="0"/>
              <a:buChar char="•"/>
            </a:pPr>
            <a:r>
              <a:rPr lang="en-US" sz="2500" dirty="0">
                <a:cs typeface="Times New Roman" panose="02020603050405020304" pitchFamily="18" charset="0"/>
              </a:rPr>
              <a:t>Shed light as to what caused the igneous intrusions.</a:t>
            </a:r>
          </a:p>
          <a:p>
            <a:pPr marL="1028700" lvl="1" indent="-571500" algn="just">
              <a:buFont typeface="Arial" panose="020B0604020202020204" pitchFamily="34" charset="0"/>
              <a:buChar char="•"/>
            </a:pPr>
            <a:r>
              <a:rPr lang="en-US" sz="2500" dirty="0">
                <a:cs typeface="Times New Roman" panose="02020603050405020304" pitchFamily="18" charset="0"/>
              </a:rPr>
              <a:t>Will be useful for future researchers to work with.</a:t>
            </a:r>
          </a:p>
        </p:txBody>
      </p:sp>
      <p:sp>
        <p:nvSpPr>
          <p:cNvPr id="27" name="TextBox 26">
            <a:extLst>
              <a:ext uri="{FF2B5EF4-FFF2-40B4-BE49-F238E27FC236}">
                <a16:creationId xmlns:a16="http://schemas.microsoft.com/office/drawing/2014/main" id="{E31D75A1-A258-4C8D-BF68-F6492AFD43ED}"/>
              </a:ext>
            </a:extLst>
          </p:cNvPr>
          <p:cNvSpPr txBox="1"/>
          <p:nvPr/>
        </p:nvSpPr>
        <p:spPr>
          <a:xfrm>
            <a:off x="33266774" y="24561394"/>
            <a:ext cx="9635409" cy="589392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References Cited:</a:t>
            </a:r>
          </a:p>
          <a:p>
            <a:pPr marL="457200" indent="-457200" fontAlgn="base">
              <a:buFont typeface="+mj-lt"/>
              <a:buAutoNum type="arabicPeriod"/>
            </a:pPr>
            <a:r>
              <a:rPr lang="en-US" sz="2400" i="1" dirty="0">
                <a:latin typeface="Arial" panose="020B0604020202020204" pitchFamily="34" charset="0"/>
                <a:cs typeface="Arial" panose="020B0604020202020204" pitchFamily="34" charset="0"/>
              </a:rPr>
              <a:t>DeWitt, E., Redden, J. A., Buscher, D., and Wilson, A. B., 1989, Geologic Map of the Black Hills Area, South Dakota and Wyoming: U. S. Geological Survey Miscellaneous Investigations Series Map 1-1910, scale 1:250,000, 1 sheet </a:t>
            </a:r>
          </a:p>
          <a:p>
            <a:pPr marL="457200" indent="-457200" fontAlgn="base">
              <a:buFont typeface="+mj-lt"/>
              <a:buAutoNum type="arabicPeriod"/>
            </a:pPr>
            <a:r>
              <a:rPr lang="en-US" sz="2400" i="1" dirty="0">
                <a:latin typeface="Arial" panose="020B0604020202020204" pitchFamily="34" charset="0"/>
                <a:cs typeface="Arial" panose="020B0604020202020204" pitchFamily="34" charset="0"/>
              </a:rPr>
              <a:t>Duke, G. I., 2005, Geochemistry and Geochronology of Paleocene-Eocene Alkalic Igneous Rocks, Northern Black Hills, South Dakota and Wyoming [Ph.D. dissertation], Rapid City, South Dakota School of Mines and Technology, 292p </a:t>
            </a:r>
          </a:p>
          <a:p>
            <a:pPr marL="457200" indent="-457200" fontAlgn="base">
              <a:buFont typeface="+mj-lt"/>
              <a:buAutoNum type="arabicPeriod"/>
            </a:pPr>
            <a:r>
              <a:rPr lang="en-US" sz="2400" i="1" dirty="0">
                <a:latin typeface="Arial" panose="020B0604020202020204" pitchFamily="34" charset="0"/>
                <a:cs typeface="Arial" panose="020B0604020202020204" pitchFamily="34" charset="0"/>
              </a:rPr>
              <a:t>Gries, J.P., 2003, Roadside Geology of South Dakota: Missoula, Montana, Mountain Press Publishing Company, 358p </a:t>
            </a:r>
          </a:p>
          <a:p>
            <a:pPr marL="457200" indent="-457200" fontAlgn="base">
              <a:buFont typeface="+mj-lt"/>
              <a:buAutoNum type="arabicPeriod"/>
            </a:pPr>
            <a:r>
              <a:rPr lang="en-US" sz="2400" i="1" dirty="0">
                <a:latin typeface="Arial" panose="020B0604020202020204" pitchFamily="34" charset="0"/>
                <a:cs typeface="Arial" panose="020B0604020202020204" pitchFamily="34" charset="0"/>
              </a:rPr>
              <a:t>Paterson, C.J., Kirchner, J,G., 1996, Guidebook to the Geology of the Black Hills, South Dakota, Rapid City, South Dakota School of Mines and Technology, 230p</a:t>
            </a:r>
          </a:p>
          <a:p>
            <a:endParaRPr lang="en-US" sz="2500" dirty="0">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E9B901B0-804B-48F6-B0FA-6DF51A3E555D}"/>
              </a:ext>
            </a:extLst>
          </p:cNvPr>
          <p:cNvSpPr/>
          <p:nvPr/>
        </p:nvSpPr>
        <p:spPr>
          <a:xfrm>
            <a:off x="11359572" y="1654911"/>
            <a:ext cx="20708968" cy="257258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9" dirty="0"/>
              <a:t>..</a:t>
            </a:r>
          </a:p>
        </p:txBody>
      </p:sp>
      <p:sp>
        <p:nvSpPr>
          <p:cNvPr id="8" name="TextBox 7">
            <a:extLst>
              <a:ext uri="{FF2B5EF4-FFF2-40B4-BE49-F238E27FC236}">
                <a16:creationId xmlns:a16="http://schemas.microsoft.com/office/drawing/2014/main" id="{247FB25C-573C-4AB5-979D-8FA6CEF3F3B7}"/>
              </a:ext>
            </a:extLst>
          </p:cNvPr>
          <p:cNvSpPr txBox="1"/>
          <p:nvPr/>
        </p:nvSpPr>
        <p:spPr>
          <a:xfrm>
            <a:off x="11776785" y="2110982"/>
            <a:ext cx="19547824" cy="2035685"/>
          </a:xfrm>
          <a:prstGeom prst="rect">
            <a:avLst/>
          </a:prstGeom>
          <a:solidFill>
            <a:schemeClr val="accent6">
              <a:lumMod val="60000"/>
              <a:lumOff val="40000"/>
            </a:schemeClr>
          </a:solidFill>
        </p:spPr>
        <p:txBody>
          <a:bodyPr wrap="square" rtlCol="0">
            <a:spAutoFit/>
          </a:bodyPr>
          <a:lstStyle/>
          <a:p>
            <a:pPr algn="ctr"/>
            <a:r>
              <a:rPr lang="en-US" sz="4400" b="1" dirty="0">
                <a:latin typeface="Arial" panose="020B0604020202020204" pitchFamily="34" charset="0"/>
                <a:ea typeface="Sans Serif Collection" panose="020B0502040504020204" pitchFamily="34" charset="0"/>
                <a:cs typeface="Arial" panose="020B0604020202020204" pitchFamily="34" charset="0"/>
              </a:rPr>
              <a:t>Tertiary Intrusions Within the Northern Black Hills</a:t>
            </a:r>
          </a:p>
          <a:p>
            <a:pPr algn="ctr"/>
            <a:r>
              <a:rPr lang="en-US" sz="2057" dirty="0">
                <a:latin typeface="Times New Roman" panose="02020603050405020304" pitchFamily="18" charset="0"/>
                <a:ea typeface="Times New Roman" panose="02020603050405020304" pitchFamily="18" charset="0"/>
                <a:cs typeface="Times New Roman" panose="02020603050405020304" pitchFamily="18" charset="0"/>
              </a:rPr>
              <a:t>Dylan Chase 1</a:t>
            </a:r>
            <a:r>
              <a:rPr lang="en-US" sz="2057"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057" dirty="0">
                <a:latin typeface="Times New Roman" panose="02020603050405020304" pitchFamily="18" charset="0"/>
                <a:ea typeface="Times New Roman" panose="02020603050405020304" pitchFamily="18" charset="0"/>
                <a:cs typeface="Times New Roman" panose="02020603050405020304" pitchFamily="18" charset="0"/>
              </a:rPr>
              <a:t>,  Abigail Domagall 1</a:t>
            </a:r>
            <a:r>
              <a:rPr lang="en-US" sz="2057" baseline="30000" dirty="0">
                <a:latin typeface="Times New Roman" panose="02020603050405020304" pitchFamily="18" charset="0"/>
                <a:ea typeface="Times New Roman" panose="02020603050405020304" pitchFamily="18" charset="0"/>
                <a:cs typeface="Times New Roman" panose="02020603050405020304" pitchFamily="18" charset="0"/>
              </a:rPr>
              <a:t>1</a:t>
            </a:r>
            <a:br>
              <a:rPr lang="en-US" sz="3086" b="1"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US" sz="2057" i="1"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057" i="1" dirty="0">
                <a:latin typeface="Times New Roman" panose="02020603050405020304" pitchFamily="18" charset="0"/>
                <a:ea typeface="Times New Roman" panose="02020603050405020304" pitchFamily="18" charset="0"/>
                <a:cs typeface="Times New Roman" panose="02020603050405020304" pitchFamily="18" charset="0"/>
              </a:rPr>
              <a:t>School of Natural Science, Black Hills State University, 1200 University Street, Unit 9008, Spearfish, SD 57799-9008</a:t>
            </a:r>
          </a:p>
          <a:p>
            <a:pPr algn="ctr"/>
            <a:r>
              <a:rPr lang="en-US" sz="2057" i="1" dirty="0">
                <a:latin typeface="Times New Roman" panose="02020603050405020304" pitchFamily="18" charset="0"/>
                <a:ea typeface="Times New Roman" panose="02020603050405020304" pitchFamily="18" charset="0"/>
                <a:cs typeface="Times New Roman" panose="02020603050405020304" pitchFamily="18" charset="0"/>
              </a:rPr>
              <a:t>Sanford Underground Research Facility, 160 W Main St, Lead, SD 57754</a:t>
            </a:r>
            <a:endParaRPr lang="en-US" sz="2057"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57" i="1" baseline="30000" dirty="0">
                <a:latin typeface="+mj-lt"/>
                <a:ea typeface="Times New Roman" panose="02020603050405020304" pitchFamily="18" charset="0"/>
              </a:rPr>
              <a:t>2</a:t>
            </a:r>
            <a:r>
              <a:rPr lang="en-US" sz="2057" i="1" dirty="0">
                <a:latin typeface="+mj-lt"/>
                <a:ea typeface="Times New Roman" panose="02020603050405020304" pitchFamily="18" charset="0"/>
              </a:rPr>
              <a:t> </a:t>
            </a:r>
            <a:endParaRPr lang="en-US" sz="2057" dirty="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019BD826-B1C0-4039-BFEE-A7201A56E32B}"/>
              </a:ext>
            </a:extLst>
          </p:cNvPr>
          <p:cNvSpPr txBox="1"/>
          <p:nvPr/>
        </p:nvSpPr>
        <p:spPr>
          <a:xfrm>
            <a:off x="796359" y="28592566"/>
            <a:ext cx="9313732" cy="1477328"/>
          </a:xfrm>
          <a:prstGeom prst="rect">
            <a:avLst/>
          </a:prstGeom>
          <a:noFill/>
        </p:spPr>
        <p:txBody>
          <a:bodyPr wrap="square" rtlCol="0">
            <a:spAutoFit/>
          </a:bodyPr>
          <a:lstStyle/>
          <a:p>
            <a:pPr algn="just"/>
            <a:r>
              <a:rPr lang="en-US" b="1" i="1" dirty="0">
                <a:latin typeface="Arial" panose="020B0604020202020204" pitchFamily="34" charset="0"/>
                <a:cs typeface="Arial" panose="020B0604020202020204" pitchFamily="34" charset="0"/>
              </a:rPr>
              <a:t>Figure 1: Shows a stratigraphic column of the Black Hills starting at the Precambrian period and ending at the Cretaceous period. Much of the younger rock in the northern Black Hills has eroded away, revealing rocks as old as the Deadwood formation and many of the younger igneous intrusions that cross-cut them. </a:t>
            </a:r>
          </a:p>
        </p:txBody>
      </p:sp>
      <p:sp>
        <p:nvSpPr>
          <p:cNvPr id="2" name="Rectangle: Rounded Corners 1">
            <a:extLst>
              <a:ext uri="{FF2B5EF4-FFF2-40B4-BE49-F238E27FC236}">
                <a16:creationId xmlns:a16="http://schemas.microsoft.com/office/drawing/2014/main" id="{A67B47EE-2E1B-4EE0-9F59-C0DE628C999F}"/>
              </a:ext>
            </a:extLst>
          </p:cNvPr>
          <p:cNvSpPr/>
          <p:nvPr/>
        </p:nvSpPr>
        <p:spPr>
          <a:xfrm>
            <a:off x="11353317" y="23905491"/>
            <a:ext cx="20699177" cy="6283186"/>
          </a:xfrm>
          <a:prstGeom prst="roundRect">
            <a:avLst>
              <a:gd name="adj" fmla="val 463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pic>
        <p:nvPicPr>
          <p:cNvPr id="6" name="Picture 5" descr="Blue text on a white background&#10;&#10;AI-generated content may be incorrect.">
            <a:extLst>
              <a:ext uri="{FF2B5EF4-FFF2-40B4-BE49-F238E27FC236}">
                <a16:creationId xmlns:a16="http://schemas.microsoft.com/office/drawing/2014/main" id="{EB2BA0F2-3F3E-C39B-2469-9A2EC82AE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072" y="2941203"/>
            <a:ext cx="3305347" cy="1203262"/>
          </a:xfrm>
          <a:prstGeom prst="rect">
            <a:avLst/>
          </a:prstGeom>
        </p:spPr>
      </p:pic>
      <p:pic>
        <p:nvPicPr>
          <p:cNvPr id="11" name="Picture 10" descr="A blue and gold logo&#10;&#10;AI-generated content may be incorrect.">
            <a:extLst>
              <a:ext uri="{FF2B5EF4-FFF2-40B4-BE49-F238E27FC236}">
                <a16:creationId xmlns:a16="http://schemas.microsoft.com/office/drawing/2014/main" id="{CE6373A8-F05D-2478-326C-4F074CC2AEE9}"/>
              </a:ext>
            </a:extLst>
          </p:cNvPr>
          <p:cNvPicPr>
            <a:picLocks noChangeAspect="1"/>
          </p:cNvPicPr>
          <p:nvPr/>
        </p:nvPicPr>
        <p:blipFill>
          <a:blip r:embed="rId4">
            <a:extLst>
              <a:ext uri="{28A0092B-C50C-407E-A947-70E740481C1C}">
                <a14:useLocalDpi xmlns:a14="http://schemas.microsoft.com/office/drawing/2010/main" val="0"/>
              </a:ext>
            </a:extLst>
          </a:blip>
          <a:srcRect l="22891" r="22490"/>
          <a:stretch>
            <a:fillRect/>
          </a:stretch>
        </p:blipFill>
        <p:spPr>
          <a:xfrm>
            <a:off x="11579072" y="1796624"/>
            <a:ext cx="1260117" cy="1207996"/>
          </a:xfrm>
          <a:prstGeom prst="rect">
            <a:avLst/>
          </a:prstGeom>
        </p:spPr>
      </p:pic>
      <p:sp>
        <p:nvSpPr>
          <p:cNvPr id="20" name="TextBox 19">
            <a:extLst>
              <a:ext uri="{FF2B5EF4-FFF2-40B4-BE49-F238E27FC236}">
                <a16:creationId xmlns:a16="http://schemas.microsoft.com/office/drawing/2014/main" id="{0869EFD7-6306-36D0-AFFA-EE2FA6A1A549}"/>
              </a:ext>
            </a:extLst>
          </p:cNvPr>
          <p:cNvSpPr txBox="1"/>
          <p:nvPr/>
        </p:nvSpPr>
        <p:spPr>
          <a:xfrm>
            <a:off x="15411752" y="5576877"/>
            <a:ext cx="12115800" cy="369332"/>
          </a:xfrm>
          <a:prstGeom prst="rect">
            <a:avLst/>
          </a:prstGeom>
          <a:noFill/>
        </p:spPr>
        <p:txBody>
          <a:bodyPr wrap="square" rtlCol="0">
            <a:spAutoFit/>
          </a:bodyPr>
          <a:lstStyle/>
          <a:p>
            <a:r>
              <a:rPr lang="en-US" dirty="0"/>
              <a:t>Map</a:t>
            </a:r>
          </a:p>
        </p:txBody>
      </p:sp>
      <p:pic>
        <p:nvPicPr>
          <p:cNvPr id="22" name="Picture 21">
            <a:extLst>
              <a:ext uri="{FF2B5EF4-FFF2-40B4-BE49-F238E27FC236}">
                <a16:creationId xmlns:a16="http://schemas.microsoft.com/office/drawing/2014/main" id="{E45109FD-032D-34BB-7928-308905D36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11012" y="24097641"/>
            <a:ext cx="7704972" cy="5898886"/>
          </a:xfrm>
          <a:prstGeom prst="rect">
            <a:avLst/>
          </a:prstGeom>
        </p:spPr>
      </p:pic>
      <p:sp>
        <p:nvSpPr>
          <p:cNvPr id="28" name="TextBox 27">
            <a:extLst>
              <a:ext uri="{FF2B5EF4-FFF2-40B4-BE49-F238E27FC236}">
                <a16:creationId xmlns:a16="http://schemas.microsoft.com/office/drawing/2014/main" id="{D3CFE3C6-9BEA-ED56-3674-CC8ED14274F4}"/>
              </a:ext>
            </a:extLst>
          </p:cNvPr>
          <p:cNvSpPr txBox="1"/>
          <p:nvPr/>
        </p:nvSpPr>
        <p:spPr>
          <a:xfrm>
            <a:off x="33407950" y="21929904"/>
            <a:ext cx="9240252" cy="263149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Acknowledgments:</a:t>
            </a:r>
            <a:endParaRPr lang="en-US" sz="3200" dirty="0"/>
          </a:p>
          <a:p>
            <a:r>
              <a:rPr lang="en-US" sz="2500" dirty="0"/>
              <a:t>I would like to personally thank the NSF for funding this research, Professor Jill Schilling for her time spent accompanying us in the field, Karl Emanuel for his GIS Data, Dr. Brianna Mount and SURF for making this REU possible, and all my fellow REU interns for their companionship and the lifelong memories we’ve gotten to share.  </a:t>
            </a:r>
          </a:p>
        </p:txBody>
      </p:sp>
      <p:sp>
        <p:nvSpPr>
          <p:cNvPr id="29" name="Rectangle: Rounded Corners 28">
            <a:extLst>
              <a:ext uri="{FF2B5EF4-FFF2-40B4-BE49-F238E27FC236}">
                <a16:creationId xmlns:a16="http://schemas.microsoft.com/office/drawing/2014/main" id="{2910B68F-5116-32D7-0798-CFA03E2CBE89}"/>
              </a:ext>
            </a:extLst>
          </p:cNvPr>
          <p:cNvSpPr/>
          <p:nvPr/>
        </p:nvSpPr>
        <p:spPr>
          <a:xfrm>
            <a:off x="33122498" y="10526229"/>
            <a:ext cx="9740657" cy="4711066"/>
          </a:xfrm>
          <a:prstGeom prst="roundRect">
            <a:avLst>
              <a:gd name="adj" fmla="val 371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9" dirty="0"/>
          </a:p>
        </p:txBody>
      </p:sp>
      <p:sp>
        <p:nvSpPr>
          <p:cNvPr id="25" name="TextBox 24">
            <a:extLst>
              <a:ext uri="{FF2B5EF4-FFF2-40B4-BE49-F238E27FC236}">
                <a16:creationId xmlns:a16="http://schemas.microsoft.com/office/drawing/2014/main" id="{EE434AE3-54B0-4057-88C9-69A34E21E868}"/>
              </a:ext>
            </a:extLst>
          </p:cNvPr>
          <p:cNvSpPr txBox="1"/>
          <p:nvPr/>
        </p:nvSpPr>
        <p:spPr>
          <a:xfrm>
            <a:off x="33521594" y="10623859"/>
            <a:ext cx="9240252" cy="4555093"/>
          </a:xfrm>
          <a:prstGeom prst="rect">
            <a:avLst/>
          </a:prstGeom>
          <a:solidFill>
            <a:schemeClr val="accent6">
              <a:lumMod val="60000"/>
              <a:lumOff val="40000"/>
            </a:schemeClr>
          </a:solidFill>
        </p:spPr>
        <p:txBody>
          <a:bodyPr wrap="square" rtlCol="0">
            <a:spAutoFit/>
          </a:bodyPr>
          <a:lstStyle/>
          <a:p>
            <a:r>
              <a:rPr lang="en-US" sz="4000" dirty="0">
                <a:latin typeface="Arial" panose="020B0604020202020204" pitchFamily="34" charset="0"/>
                <a:cs typeface="Arial" panose="020B0604020202020204" pitchFamily="34" charset="0"/>
              </a:rPr>
              <a:t>Discussion</a:t>
            </a:r>
            <a:r>
              <a:rPr lang="en-US" sz="4000" dirty="0">
                <a:cs typeface="Times New Roman" panose="02020603050405020304" pitchFamily="18" charset="0"/>
              </a:rPr>
              <a:t>: </a:t>
            </a:r>
          </a:p>
          <a:p>
            <a:pPr marL="457200"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This project is in its early days and will be an ongoing effort into the fall with the return of petrographic thin sections and geochemistry.</a:t>
            </a:r>
          </a:p>
          <a:p>
            <a:pPr marL="457200"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Non-mapped units add extra complexity and information to models of the Tinton area.</a:t>
            </a:r>
          </a:p>
          <a:p>
            <a:pPr marL="914400" lvl="1"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Units are especially complex if they appear different from what was previously mapped.</a:t>
            </a:r>
          </a:p>
          <a:p>
            <a:pPr marL="457200"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The intrusions we have mapped appear to be a later stage event.</a:t>
            </a:r>
          </a:p>
          <a:p>
            <a:pPr marL="914400" lvl="1"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less silica-rich magma surrounding the Tinton area.</a:t>
            </a:r>
          </a:p>
        </p:txBody>
      </p:sp>
      <p:sp>
        <p:nvSpPr>
          <p:cNvPr id="30" name="TextBox 29">
            <a:extLst>
              <a:ext uri="{FF2B5EF4-FFF2-40B4-BE49-F238E27FC236}">
                <a16:creationId xmlns:a16="http://schemas.microsoft.com/office/drawing/2014/main" id="{8983A0F5-58FB-6928-43A0-AD2F8E2887F0}"/>
              </a:ext>
            </a:extLst>
          </p:cNvPr>
          <p:cNvSpPr txBox="1"/>
          <p:nvPr/>
        </p:nvSpPr>
        <p:spPr>
          <a:xfrm>
            <a:off x="33441808" y="1849442"/>
            <a:ext cx="9240252" cy="8402300"/>
          </a:xfrm>
          <a:prstGeom prst="rect">
            <a:avLst/>
          </a:prstGeom>
          <a:solidFill>
            <a:schemeClr val="accent6">
              <a:lumMod val="60000"/>
              <a:lumOff val="40000"/>
            </a:schemeClr>
          </a:solidFill>
        </p:spPr>
        <p:txBody>
          <a:bodyPr wrap="square" rtlCol="0">
            <a:spAutoFit/>
          </a:bodyPr>
          <a:lstStyle/>
          <a:p>
            <a:r>
              <a:rPr lang="en-US" sz="4000" dirty="0">
                <a:latin typeface="Arial" panose="020B0604020202020204" pitchFamily="34" charset="0"/>
                <a:ea typeface="Sans Serif Collection" panose="020B0502040504020204" pitchFamily="34" charset="0"/>
                <a:cs typeface="Arial" panose="020B0604020202020204" pitchFamily="34" charset="0"/>
              </a:rPr>
              <a:t>Data Collection &amp; Methodology:</a:t>
            </a:r>
          </a:p>
          <a:p>
            <a:pPr marL="457200"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The initial goal for this project was to catalog any intrusions that had not yet been mapped within the Northern hills.</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The focus of the research transitioned into looking for unmapped intrusions in the Tinton area.</a:t>
            </a:r>
          </a:p>
          <a:p>
            <a:pPr marL="457200"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The methodology used for going into the field was collecting:</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Samples large enough to gather hand sample descriptions.</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Samples small enough for petrographic thin sections.</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Samples structurally suitable enough for geochemistry analysis.</a:t>
            </a:r>
          </a:p>
          <a:p>
            <a:pPr marL="457200"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Petrographic thin sections are 30 nm-think slices of rock and the purpose of acquiring them is to:</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Reveal more accurate mineralogy.</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Give information as to what is happening within magma chambers at depth.</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Identify mineral components in our samples.</a:t>
            </a:r>
          </a:p>
          <a:p>
            <a:pPr marL="457200"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Attaining the geochemistry of samples will give us:</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A clearer classification for each rock.</a:t>
            </a:r>
          </a:p>
          <a:p>
            <a:pPr marL="914400" lvl="1" indent="-457200">
              <a:buFont typeface="Arial" panose="020B0604020202020204" pitchFamily="34" charset="0"/>
              <a:buChar char="•"/>
            </a:pPr>
            <a:r>
              <a:rPr lang="en-US" sz="2500" dirty="0">
                <a:latin typeface="Arial" panose="020B0604020202020204" pitchFamily="34" charset="0"/>
                <a:ea typeface="Sans Serif Collection" panose="020B0502040504020204" pitchFamily="34" charset="0"/>
                <a:cs typeface="Arial" panose="020B0604020202020204" pitchFamily="34" charset="0"/>
              </a:rPr>
              <a:t>Help us understand what is going on in magma chambers at depth.</a:t>
            </a:r>
          </a:p>
        </p:txBody>
      </p:sp>
      <p:sp>
        <p:nvSpPr>
          <p:cNvPr id="13" name="TextBox 12">
            <a:extLst>
              <a:ext uri="{FF2B5EF4-FFF2-40B4-BE49-F238E27FC236}">
                <a16:creationId xmlns:a16="http://schemas.microsoft.com/office/drawing/2014/main" id="{D5066FDE-192D-4D42-B14D-DA052A35C57C}"/>
              </a:ext>
            </a:extLst>
          </p:cNvPr>
          <p:cNvSpPr txBox="1"/>
          <p:nvPr/>
        </p:nvSpPr>
        <p:spPr>
          <a:xfrm>
            <a:off x="791922" y="10949239"/>
            <a:ext cx="9313734" cy="11480066"/>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Geologic Background:</a:t>
            </a:r>
          </a:p>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The present dome structure of the Black Hills are a result of a mountain building event known as the Laramide Orogeny.</a:t>
            </a:r>
          </a:p>
          <a:p>
            <a:pPr marL="800100" lvl="1"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Between 35 million and 80 million years ago (Gries, 2003).</a:t>
            </a:r>
          </a:p>
          <a:p>
            <a:pPr marL="800100" lvl="1"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Collision between the Kula and Farallon oceanic plates subducting underneath the North American continental plate (Duke, 2005).</a:t>
            </a:r>
          </a:p>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Prior to the Laramide Orogeny, the Black Hills area consisted of flat laying sedimentary units on top of crystalline basement rock (refer to Fig. 1 for stratigraphy of the older units).</a:t>
            </a:r>
          </a:p>
          <a:p>
            <a:pPr marL="800100" lvl="1"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During and after the Laramide Orogeny, intrusions were rising from magma chambers at depth and were uplifting the northern hills (Gries 2003).</a:t>
            </a:r>
          </a:p>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Magma intruded the rock above in the form of sills, dikes, stocks, laccoliths, and some may have erupted at the surface as diatremes (see Fig. 4). </a:t>
            </a:r>
          </a:p>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Since the end of the Laramide Orogeny, much of the overlying sedimentary units have eroded away, revealing much of the igneous and metamorphic rock seen today (Gries, 2003). </a:t>
            </a:r>
          </a:p>
          <a:p>
            <a:pPr marL="800100" lvl="1"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Igneous rocks are usually more resistant to weathering and heavily influence the topography in the northern hills</a:t>
            </a:r>
            <a:endParaRPr lang="en-US" sz="2500" dirty="0">
              <a:latin typeface="Arial" panose="020B06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Past geologic work conducted by various entities has been highly beneficial towards this research.</a:t>
            </a:r>
          </a:p>
          <a:p>
            <a:pPr marL="800100" lvl="1"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Much Data remains in older theses and papers.</a:t>
            </a:r>
          </a:p>
          <a:p>
            <a:pPr marL="800100" lvl="1" indent="-342900" algn="just">
              <a:buFont typeface="Arial" panose="020B0604020202020204" pitchFamily="34" charset="0"/>
              <a:buChar char="•"/>
            </a:pPr>
            <a:r>
              <a:rPr lang="en-US" sz="2500" dirty="0">
                <a:latin typeface="Arial" panose="020B0604020202020204" pitchFamily="34" charset="0"/>
                <a:cs typeface="Arial" panose="020B0604020202020204" pitchFamily="34" charset="0"/>
              </a:rPr>
              <a:t>Compiling these data sets into one location will greatly help future research within the northern hills.</a:t>
            </a:r>
          </a:p>
          <a:p>
            <a:pPr algn="just"/>
            <a:endParaRPr lang="en-US"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238222C-776F-5C19-3E8B-383A4EE0689D}"/>
              </a:ext>
            </a:extLst>
          </p:cNvPr>
          <p:cNvSpPr txBox="1"/>
          <p:nvPr/>
        </p:nvSpPr>
        <p:spPr>
          <a:xfrm>
            <a:off x="19907278" y="24364637"/>
            <a:ext cx="3900267" cy="286232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Total Alkali vs. Silica (TAS) Diagram</a:t>
            </a:r>
          </a:p>
          <a:p>
            <a:endParaRPr lang="en-US" b="1" i="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Figure 5 (right): Shows a volcanic TAS diagram. Previously mapped records state that the intrusions around the Tinton area are primarily of Trachytic origin, with some amounts of Phonolite (Duke, 2005).</a:t>
            </a:r>
          </a:p>
        </p:txBody>
      </p:sp>
      <p:pic>
        <p:nvPicPr>
          <p:cNvPr id="10" name="Picture 9" descr="A table with different colors and text&#10;&#10;AI-generated content may be incorrect.">
            <a:extLst>
              <a:ext uri="{FF2B5EF4-FFF2-40B4-BE49-F238E27FC236}">
                <a16:creationId xmlns:a16="http://schemas.microsoft.com/office/drawing/2014/main" id="{8DFD07C7-FBB5-95FD-EC49-E779869A6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046" y="22416903"/>
            <a:ext cx="8712841" cy="5927323"/>
          </a:xfrm>
          <a:prstGeom prst="rect">
            <a:avLst/>
          </a:prstGeom>
        </p:spPr>
      </p:pic>
      <p:pic>
        <p:nvPicPr>
          <p:cNvPr id="21" name="Picture 20" descr="A map of the mountains&#10;&#10;AI-generated content may be incorrect.">
            <a:extLst>
              <a:ext uri="{FF2B5EF4-FFF2-40B4-BE49-F238E27FC236}">
                <a16:creationId xmlns:a16="http://schemas.microsoft.com/office/drawing/2014/main" id="{38B5AB8E-E54F-57E4-84F3-C986C37A07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00108" y="5631431"/>
            <a:ext cx="18163868" cy="14035716"/>
          </a:xfrm>
          <a:prstGeom prst="rect">
            <a:avLst/>
          </a:prstGeom>
        </p:spPr>
      </p:pic>
      <p:pic>
        <p:nvPicPr>
          <p:cNvPr id="31" name="Picture 30" descr="A drawing of a mountain&#10;&#10;AI-generated content may be incorrect.">
            <a:extLst>
              <a:ext uri="{FF2B5EF4-FFF2-40B4-BE49-F238E27FC236}">
                <a16:creationId xmlns:a16="http://schemas.microsoft.com/office/drawing/2014/main" id="{08276657-6A9D-39C5-5E5C-001DA2920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79072" y="24104963"/>
            <a:ext cx="7895798" cy="2787810"/>
          </a:xfrm>
          <a:prstGeom prst="rect">
            <a:avLst/>
          </a:prstGeom>
        </p:spPr>
      </p:pic>
      <p:sp>
        <p:nvSpPr>
          <p:cNvPr id="32" name="TextBox 31">
            <a:extLst>
              <a:ext uri="{FF2B5EF4-FFF2-40B4-BE49-F238E27FC236}">
                <a16:creationId xmlns:a16="http://schemas.microsoft.com/office/drawing/2014/main" id="{5D6C52B5-A8B2-51DD-8694-3B66C9592141}"/>
              </a:ext>
            </a:extLst>
          </p:cNvPr>
          <p:cNvSpPr txBox="1"/>
          <p:nvPr/>
        </p:nvSpPr>
        <p:spPr>
          <a:xfrm>
            <a:off x="11747625" y="27280843"/>
            <a:ext cx="7317912" cy="1200329"/>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Figure 4 (above): Shows a diagram of the northwestern Black Hills. Specifically showing dikes moving upwards from batholiths into laccoliths. This diagram gives a representation of how igneous intrusions influence topography and elevation.</a:t>
            </a:r>
          </a:p>
        </p:txBody>
      </p:sp>
      <p:pic>
        <p:nvPicPr>
          <p:cNvPr id="35" name="Picture 34" descr="A rock on a plastic bag&#10;&#10;AI-generated content may be incorrect.">
            <a:extLst>
              <a:ext uri="{FF2B5EF4-FFF2-40B4-BE49-F238E27FC236}">
                <a16:creationId xmlns:a16="http://schemas.microsoft.com/office/drawing/2014/main" id="{6ED16F38-85B1-F507-FE24-8DBD402F91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71991" y="19978725"/>
            <a:ext cx="3491558" cy="262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Picture 39" descr="A rock on a plastic bag&#10;&#10;AI-generated content may be incorrect.">
            <a:extLst>
              <a:ext uri="{FF2B5EF4-FFF2-40B4-BE49-F238E27FC236}">
                <a16:creationId xmlns:a16="http://schemas.microsoft.com/office/drawing/2014/main" id="{DAFB7AA9-0BC7-A756-BF65-5A58B29DFB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83405" y="16878512"/>
            <a:ext cx="3491558" cy="262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44" descr="A large rock on a table&#10;&#10;AI-generated content may be incorrect.">
            <a:extLst>
              <a:ext uri="{FF2B5EF4-FFF2-40B4-BE49-F238E27FC236}">
                <a16:creationId xmlns:a16="http://schemas.microsoft.com/office/drawing/2014/main" id="{B2BF076E-1740-D7EA-78CF-A15733F4A6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20155" y="12952913"/>
            <a:ext cx="2475276" cy="3298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7" name="Picture 46" descr="A rock on a table&#10;&#10;AI-generated content may be incorrect.">
            <a:extLst>
              <a:ext uri="{FF2B5EF4-FFF2-40B4-BE49-F238E27FC236}">
                <a16:creationId xmlns:a16="http://schemas.microsoft.com/office/drawing/2014/main" id="{30BFF258-95C5-F3E8-C336-4BFAC05344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26967" y="20159234"/>
            <a:ext cx="3491557" cy="262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4" name="Picture 53" descr="A rock on a plastic bag&#10;&#10;AI-generated content may be incorrect.">
            <a:extLst>
              <a:ext uri="{FF2B5EF4-FFF2-40B4-BE49-F238E27FC236}">
                <a16:creationId xmlns:a16="http://schemas.microsoft.com/office/drawing/2014/main" id="{18820CF8-598D-9974-88BE-20A8D0716B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07620" y="19669094"/>
            <a:ext cx="2475276" cy="329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6" name="Straight Connector 55">
            <a:extLst>
              <a:ext uri="{FF2B5EF4-FFF2-40B4-BE49-F238E27FC236}">
                <a16:creationId xmlns:a16="http://schemas.microsoft.com/office/drawing/2014/main" id="{20447A12-D65E-122C-F700-8905ACFB5F55}"/>
              </a:ext>
            </a:extLst>
          </p:cNvPr>
          <p:cNvCxnSpPr>
            <a:cxnSpLocks/>
            <a:endCxn id="45" idx="6"/>
          </p:cNvCxnSpPr>
          <p:nvPr/>
        </p:nvCxnSpPr>
        <p:spPr>
          <a:xfrm flipH="1" flipV="1">
            <a:off x="14295431" y="14601998"/>
            <a:ext cx="2222301" cy="998925"/>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DE08901-B9E7-AA4D-5A6D-613392326773}"/>
              </a:ext>
            </a:extLst>
          </p:cNvPr>
          <p:cNvCxnSpPr>
            <a:endCxn id="40" idx="7"/>
          </p:cNvCxnSpPr>
          <p:nvPr/>
        </p:nvCxnSpPr>
        <p:spPr>
          <a:xfrm flipH="1">
            <a:off x="14563636" y="14601997"/>
            <a:ext cx="5781622" cy="2660266"/>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2F61514-401E-ACAB-B22B-9CFF352D7084}"/>
              </a:ext>
            </a:extLst>
          </p:cNvPr>
          <p:cNvCxnSpPr>
            <a:cxnSpLocks/>
            <a:endCxn id="35" idx="0"/>
          </p:cNvCxnSpPr>
          <p:nvPr/>
        </p:nvCxnSpPr>
        <p:spPr>
          <a:xfrm flipH="1">
            <a:off x="16017770" y="14601996"/>
            <a:ext cx="4485222" cy="5376729"/>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6871C7E0-9E07-68C7-9778-B4DA7BC24D70}"/>
              </a:ext>
            </a:extLst>
          </p:cNvPr>
          <p:cNvCxnSpPr>
            <a:cxnSpLocks/>
            <a:endCxn id="54" idx="0"/>
          </p:cNvCxnSpPr>
          <p:nvPr/>
        </p:nvCxnSpPr>
        <p:spPr>
          <a:xfrm flipH="1">
            <a:off x="20345258" y="14705846"/>
            <a:ext cx="605409" cy="4963248"/>
          </a:xfrm>
          <a:prstGeom prst="line">
            <a:avLst/>
          </a:prstGeom>
        </p:spPr>
        <p:style>
          <a:lnRef idx="1">
            <a:schemeClr val="dk1"/>
          </a:lnRef>
          <a:fillRef idx="0">
            <a:schemeClr val="dk1"/>
          </a:fillRef>
          <a:effectRef idx="0">
            <a:schemeClr val="dk1"/>
          </a:effectRef>
          <a:fontRef idx="minor">
            <a:schemeClr val="tx1"/>
          </a:fontRef>
        </p:style>
      </p:cxnSp>
      <p:sp>
        <p:nvSpPr>
          <p:cNvPr id="69" name="Freeform: Shape 68">
            <a:extLst>
              <a:ext uri="{FF2B5EF4-FFF2-40B4-BE49-F238E27FC236}">
                <a16:creationId xmlns:a16="http://schemas.microsoft.com/office/drawing/2014/main" id="{F7EF6C60-9E64-83E0-FAE3-D28CDFE25371}"/>
              </a:ext>
            </a:extLst>
          </p:cNvPr>
          <p:cNvSpPr/>
          <p:nvPr/>
        </p:nvSpPr>
        <p:spPr>
          <a:xfrm>
            <a:off x="20699127" y="17690215"/>
            <a:ext cx="2652713" cy="3353426"/>
          </a:xfrm>
          <a:custGeom>
            <a:avLst/>
            <a:gdLst>
              <a:gd name="connsiteX0" fmla="*/ 2553847 w 2553847"/>
              <a:gd name="connsiteY0" fmla="*/ 216526 h 3353426"/>
              <a:gd name="connsiteX1" fmla="*/ 1147 w 2553847"/>
              <a:gd name="connsiteY1" fmla="*/ 330826 h 3353426"/>
              <a:gd name="connsiteX2" fmla="*/ 2198247 w 2553847"/>
              <a:gd name="connsiteY2" fmla="*/ 3353426 h 3353426"/>
              <a:gd name="connsiteX3" fmla="*/ 2198247 w 2553847"/>
              <a:gd name="connsiteY3" fmla="*/ 3353426 h 3353426"/>
              <a:gd name="connsiteX4" fmla="*/ 2223647 w 2553847"/>
              <a:gd name="connsiteY4" fmla="*/ 3353426 h 335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47" h="3353426">
                <a:moveTo>
                  <a:pt x="2553847" y="216526"/>
                </a:moveTo>
                <a:cubicBezTo>
                  <a:pt x="1307130" y="12267"/>
                  <a:pt x="60414" y="-191991"/>
                  <a:pt x="1147" y="330826"/>
                </a:cubicBezTo>
                <a:cubicBezTo>
                  <a:pt x="-58120" y="853643"/>
                  <a:pt x="2198247" y="3353426"/>
                  <a:pt x="2198247" y="3353426"/>
                </a:cubicBezTo>
                <a:lnTo>
                  <a:pt x="2198247" y="3353426"/>
                </a:lnTo>
                <a:lnTo>
                  <a:pt x="2223647" y="335342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EC520D20-4950-9E9E-BAB8-9A89991436D7}"/>
              </a:ext>
            </a:extLst>
          </p:cNvPr>
          <p:cNvSpPr txBox="1"/>
          <p:nvPr/>
        </p:nvSpPr>
        <p:spPr>
          <a:xfrm>
            <a:off x="27532107" y="16689272"/>
            <a:ext cx="3932559" cy="535531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Figure 3 (left): Shows a close-up view of the Tinton area along with every location we collected an igneous intrusion sample. This figure also illustrates the physical hand samples collected and ties them to the location they were discovered. While nearly all previously mapped data of the Tinton area suggests these intrusions are of Trachytic origin, the samples collected appear to be aphanitic, more dense, more mafic, and contained fewer feldspars. This leads to the hypothesis that the samples collected in the Tinton area are more lamprophyre and pyroxenitic like.  </a:t>
            </a:r>
          </a:p>
        </p:txBody>
      </p:sp>
      <p:sp>
        <p:nvSpPr>
          <p:cNvPr id="78" name="Rectangle: Rounded Corners 77">
            <a:extLst>
              <a:ext uri="{FF2B5EF4-FFF2-40B4-BE49-F238E27FC236}">
                <a16:creationId xmlns:a16="http://schemas.microsoft.com/office/drawing/2014/main" id="{6BBF2A40-2EAB-3EB2-239E-49CC57D6E351}"/>
              </a:ext>
            </a:extLst>
          </p:cNvPr>
          <p:cNvSpPr/>
          <p:nvPr/>
        </p:nvSpPr>
        <p:spPr>
          <a:xfrm>
            <a:off x="19335750" y="8820150"/>
            <a:ext cx="3429000" cy="1931572"/>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C0D34561-D229-968C-B81D-E744E31141B2}"/>
              </a:ext>
            </a:extLst>
          </p:cNvPr>
          <p:cNvCxnSpPr>
            <a:stCxn id="78" idx="2"/>
          </p:cNvCxnSpPr>
          <p:nvPr/>
        </p:nvCxnSpPr>
        <p:spPr>
          <a:xfrm>
            <a:off x="21050250" y="10751722"/>
            <a:ext cx="0" cy="201482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60A6CA5-B32F-DDBA-868D-E12449D33B93}"/>
              </a:ext>
            </a:extLst>
          </p:cNvPr>
          <p:cNvSpPr txBox="1"/>
          <p:nvPr/>
        </p:nvSpPr>
        <p:spPr>
          <a:xfrm>
            <a:off x="27527552" y="13019173"/>
            <a:ext cx="3736424" cy="2585323"/>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Figure 2 (above): Shows a broader scale of each of the Igneous units throughout the northern Black Hills. This Figure includes the ages of each unit and shows an evolutionary trend of the Intrusions as they were rising from their respective magma chambers. </a:t>
            </a:r>
          </a:p>
        </p:txBody>
      </p:sp>
      <p:pic>
        <p:nvPicPr>
          <p:cNvPr id="5" name="Picture 4" descr="A black background with a black square&#10;&#10;AI-generated content may be incorrect.">
            <a:extLst>
              <a:ext uri="{FF2B5EF4-FFF2-40B4-BE49-F238E27FC236}">
                <a16:creationId xmlns:a16="http://schemas.microsoft.com/office/drawing/2014/main" id="{E8679674-E2AC-8868-2954-8ABBFD5DFF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72217" y="1844024"/>
            <a:ext cx="3265742" cy="2224787"/>
          </a:xfrm>
          <a:prstGeom prst="rect">
            <a:avLst/>
          </a:prstGeom>
        </p:spPr>
      </p:pic>
    </p:spTree>
    <p:extLst>
      <p:ext uri="{BB962C8B-B14F-4D97-AF65-F5344CB8AC3E}">
        <p14:creationId xmlns:p14="http://schemas.microsoft.com/office/powerpoint/2010/main" val="171769006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545AFA6D5B7741A5B38E2C58F9E52C" ma:contentTypeVersion="15" ma:contentTypeDescription="Create a new document." ma:contentTypeScope="" ma:versionID="9c14cd2aa52a54f09829bf92e5769aaa">
  <xsd:schema xmlns:xsd="http://www.w3.org/2001/XMLSchema" xmlns:xs="http://www.w3.org/2001/XMLSchema" xmlns:p="http://schemas.microsoft.com/office/2006/metadata/properties" xmlns:ns3="84356546-25ab-4cae-b532-0fd75f91fb01" xmlns:ns4="5c1fecdc-2e14-4688-b11d-e4c750235432" targetNamespace="http://schemas.microsoft.com/office/2006/metadata/properties" ma:root="true" ma:fieldsID="2d9cf1e25c1b69cceadc048019b0eae5" ns3:_="" ns4:_="">
    <xsd:import namespace="84356546-25ab-4cae-b532-0fd75f91fb01"/>
    <xsd:import namespace="5c1fecdc-2e14-4688-b11d-e4c75023543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56546-25ab-4cae-b532-0fd75f91fb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1fecdc-2e14-4688-b11d-e4c75023543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5AF4B-94F4-495A-84B9-7AE0EBC3C4B3}">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5c1fecdc-2e14-4688-b11d-e4c750235432"/>
    <ds:schemaRef ds:uri="84356546-25ab-4cae-b532-0fd75f91fb0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D5B2652-3196-456A-AC35-81815D32A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56546-25ab-4cae-b532-0fd75f91fb01"/>
    <ds:schemaRef ds:uri="5c1fecdc-2e14-4688-b11d-e4c7502354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83B43D-707B-46B4-8D43-E6DCD95443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6555</TotalTime>
  <Words>1313</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Dylan Chase</cp:lastModifiedBy>
  <cp:revision>36</cp:revision>
  <dcterms:created xsi:type="dcterms:W3CDTF">2021-09-24T19:00:19Z</dcterms:created>
  <dcterms:modified xsi:type="dcterms:W3CDTF">2025-07-28T17:12:13Z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0x0101006D545AFA6D5B7741A5B38E2C58F9E52C</vt:lpwstr>
  </property>
</Properties>
</file>